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handoutMasterIdLst>
    <p:handoutMasterId r:id="rId25"/>
  </p:handoutMasterIdLst>
  <p:sldIdLst>
    <p:sldId id="316" r:id="rId5"/>
    <p:sldId id="370" r:id="rId6"/>
    <p:sldId id="502" r:id="rId7"/>
    <p:sldId id="506" r:id="rId8"/>
    <p:sldId id="300" r:id="rId9"/>
    <p:sldId id="498" r:id="rId10"/>
    <p:sldId id="507" r:id="rId11"/>
    <p:sldId id="323" r:id="rId12"/>
    <p:sldId id="373" r:id="rId13"/>
    <p:sldId id="504" r:id="rId14"/>
    <p:sldId id="503" r:id="rId15"/>
    <p:sldId id="511" r:id="rId16"/>
    <p:sldId id="508" r:id="rId17"/>
    <p:sldId id="501" r:id="rId18"/>
    <p:sldId id="509" r:id="rId19"/>
    <p:sldId id="338" r:id="rId20"/>
    <p:sldId id="510" r:id="rId21"/>
    <p:sldId id="317" r:id="rId22"/>
    <p:sldId id="275" r:id="rId23"/>
  </p:sldIdLst>
  <p:sldSz cx="12192000" cy="6858000"/>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D94EB5D-A852-9336-5F57-543CE7DFDB65}" name="RUIZ OSES Miguel (RTD)" initials="" userId="S::Miguel.RUIZ-OSES@ec.europa.eu::eee8ca85-10a1-4f52-8487-0cf38d2a2a5e" providerId="AD"/>
  <p188:author id="{52B63066-132A-E067-DF64-A44040661EBA}" name="RUIZ OSES Miguel (RTD)" initials="R(" userId="S::miguel.ruiz-oses@ec.europa.eu::eee8ca85-10a1-4f52-8487-0cf38d2a2a5e" providerId="AD"/>
  <p188:author id="{ADFA4E98-FF69-BD0E-B033-591AF3604EE7}" name="PLAZZOTTA Beatrice (RTD)" initials="P(" userId="S::beatrice.plazzotta@ec.europa.eu::48a1cb98-f356-4541-879c-443d5780094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31680"/>
    <a:srgbClr val="004494"/>
    <a:srgbClr val="034EA2"/>
    <a:srgbClr val="9BD4F0"/>
    <a:srgbClr val="0356B1"/>
    <a:srgbClr val="024EA2"/>
    <a:srgbClr val="024B9C"/>
    <a:srgbClr val="035D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208D45-21A5-4C4E-8B97-47878CF0832E}" v="6" dt="2026-01-15T15:27:32.597"/>
    <p1510:client id="{8048F602-B8C5-6ED1-55B3-AD484BFF7F46}" v="2" dt="2026-01-15T13:01:28.488"/>
    <p1510:client id="{B96FEECB-B445-118E-19D8-2F2A993BC851}" v="4" dt="2026-01-16T13:04:06.852"/>
    <p1510:client id="{FAE12FA0-A860-A413-AB69-D41DAEF76AB0}" v="68" dt="2026-01-16T11:35:22.6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9" d="100"/>
          <a:sy n="99" d="100"/>
        </p:scale>
        <p:origin x="90" y="468"/>
      </p:cViewPr>
      <p:guideLst>
        <p:guide orient="horz" pos="2092"/>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7607" y="0"/>
            <a:ext cx="2889938" cy="498056"/>
          </a:xfrm>
          <a:prstGeom prst="rect">
            <a:avLst/>
          </a:prstGeom>
        </p:spPr>
        <p:txBody>
          <a:bodyPr vert="horz" lIns="91440" tIns="45720" rIns="91440" bIns="45720" rtlCol="0"/>
          <a:lstStyle>
            <a:lvl1pPr algn="r">
              <a:defRPr sz="1200"/>
            </a:lvl1pPr>
          </a:lstStyle>
          <a:p>
            <a:fld id="{3A939EFE-0303-44F6-9A16-FD3B5E015DB1}" type="datetimeFigureOut">
              <a:rPr lang="en-GB" smtClean="0"/>
              <a:t>19/01/2026</a:t>
            </a:fld>
            <a:endParaRPr lang="en-GB"/>
          </a:p>
        </p:txBody>
      </p:sp>
      <p:sp>
        <p:nvSpPr>
          <p:cNvPr id="4" name="Footer Placeholder 3"/>
          <p:cNvSpPr>
            <a:spLocks noGrp="1"/>
          </p:cNvSpPr>
          <p:nvPr>
            <p:ph type="ftr" sz="quarter" idx="2"/>
          </p:nvPr>
        </p:nvSpPr>
        <p:spPr>
          <a:xfrm>
            <a:off x="0" y="9428584"/>
            <a:ext cx="2889938"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7607" y="9428584"/>
            <a:ext cx="2889938" cy="498055"/>
          </a:xfrm>
          <a:prstGeom prst="rect">
            <a:avLst/>
          </a:prstGeom>
        </p:spPr>
        <p:txBody>
          <a:bodyPr vert="horz" lIns="91440" tIns="45720" rIns="91440" bIns="45720" rtlCol="0" anchor="b"/>
          <a:lstStyle>
            <a:lvl1pPr algn="r">
              <a:defRPr sz="1200"/>
            </a:lvl1pPr>
          </a:lstStyle>
          <a:p>
            <a:fld id="{C4F04766-77AF-4EBE-9704-229FD5F6AD6A}" type="slidenum">
              <a:rPr lang="en-GB" smtClean="0"/>
              <a:t>‹#›</a:t>
            </a:fld>
            <a:endParaRPr lang="en-GB"/>
          </a:p>
        </p:txBody>
      </p:sp>
    </p:spTree>
    <p:extLst>
      <p:ext uri="{BB962C8B-B14F-4D97-AF65-F5344CB8AC3E}">
        <p14:creationId xmlns:p14="http://schemas.microsoft.com/office/powerpoint/2010/main" val="37889881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A3B926D1-0013-4A80-B64E-9D824EE65210}" type="datetimeFigureOut">
              <a:rPr lang="en-GB" smtClean="0"/>
              <a:t>19/01/2026</a:t>
            </a:fld>
            <a:endParaRPr lang="en-GB"/>
          </a:p>
        </p:txBody>
      </p:sp>
      <p:sp>
        <p:nvSpPr>
          <p:cNvPr id="4" name="Slide Image Placeholder 3"/>
          <p:cNvSpPr>
            <a:spLocks noGrp="1" noRot="1" noChangeAspect="1"/>
          </p:cNvSpPr>
          <p:nvPr>
            <p:ph type="sldImg" idx="2"/>
          </p:nvPr>
        </p:nvSpPr>
        <p:spPr>
          <a:xfrm>
            <a:off x="357188" y="1239838"/>
            <a:ext cx="5954712" cy="335121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777195"/>
            <a:ext cx="533527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59CF2995-AB43-4B7C-B8CD-9DC7C3692A9C}" type="slidenum">
              <a:rPr lang="en-GB" smtClean="0"/>
              <a:t>‹#›</a:t>
            </a:fld>
            <a:endParaRPr lang="en-GB"/>
          </a:p>
        </p:txBody>
      </p:sp>
    </p:spTree>
    <p:extLst>
      <p:ext uri="{BB962C8B-B14F-4D97-AF65-F5344CB8AC3E}">
        <p14:creationId xmlns:p14="http://schemas.microsoft.com/office/powerpoint/2010/main" val="14607846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9CF2995-AB43-4B7C-B8CD-9DC7C3692A9C}" type="slidenum">
              <a:rPr lang="en-GB" smtClean="0"/>
              <a:t>11</a:t>
            </a:fld>
            <a:endParaRPr lang="en-GB"/>
          </a:p>
        </p:txBody>
      </p:sp>
    </p:spTree>
    <p:extLst>
      <p:ext uri="{BB962C8B-B14F-4D97-AF65-F5344CB8AC3E}">
        <p14:creationId xmlns:p14="http://schemas.microsoft.com/office/powerpoint/2010/main" val="4060925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When applicable: in some cases it is possible not to have them</a:t>
            </a:r>
          </a:p>
        </p:txBody>
      </p:sp>
      <p:sp>
        <p:nvSpPr>
          <p:cNvPr id="4" name="Slide Number Placeholder 3"/>
          <p:cNvSpPr>
            <a:spLocks noGrp="1"/>
          </p:cNvSpPr>
          <p:nvPr>
            <p:ph type="sldNum" sz="quarter" idx="5"/>
          </p:nvPr>
        </p:nvSpPr>
        <p:spPr/>
        <p:txBody>
          <a:bodyPr/>
          <a:lstStyle/>
          <a:p>
            <a:fld id="{59CF2995-AB43-4B7C-B8CD-9DC7C3692A9C}" type="slidenum">
              <a:rPr lang="en-GB" smtClean="0"/>
              <a:t>14</a:t>
            </a:fld>
            <a:endParaRPr lang="en-GB"/>
          </a:p>
        </p:txBody>
      </p:sp>
    </p:spTree>
    <p:extLst>
      <p:ext uri="{BB962C8B-B14F-4D97-AF65-F5344CB8AC3E}">
        <p14:creationId xmlns:p14="http://schemas.microsoft.com/office/powerpoint/2010/main" val="35077516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20.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66" y="0"/>
            <a:ext cx="12192000" cy="6858000"/>
          </a:xfrm>
          <a:prstGeom prst="rect">
            <a:avLst/>
          </a:prstGeom>
        </p:spPr>
      </p:pic>
      <p:pic>
        <p:nvPicPr>
          <p:cNvPr id="20" name="Picture 1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33893" y="-101625"/>
            <a:ext cx="1763200" cy="1763200"/>
          </a:xfrm>
          <a:prstGeom prst="rect">
            <a:avLst/>
          </a:prstGeom>
        </p:spPr>
      </p:pic>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grpSp>
        <p:nvGrpSpPr>
          <p:cNvPr id="15" name="Group 14"/>
          <p:cNvGrpSpPr/>
          <p:nvPr userDrawn="1"/>
        </p:nvGrpSpPr>
        <p:grpSpPr>
          <a:xfrm>
            <a:off x="5673072" y="6361871"/>
            <a:ext cx="846055" cy="496129"/>
            <a:chOff x="5673072" y="4897884"/>
            <a:chExt cx="846055" cy="496129"/>
          </a:xfrm>
        </p:grpSpPr>
        <p:sp>
          <p:nvSpPr>
            <p:cNvPr id="18" name="Rectangle 17"/>
            <p:cNvSpPr/>
            <p:nvPr userDrawn="1"/>
          </p:nvSpPr>
          <p:spPr>
            <a:xfrm>
              <a:off x="5724681" y="4926090"/>
              <a:ext cx="723886" cy="467923"/>
            </a:xfrm>
            <a:prstGeom prst="rect">
              <a:avLst/>
            </a:prstGeom>
            <a:solidFill>
              <a:srgbClr val="009EE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sp>
          <p:nvSpPr>
            <p:cNvPr id="14" name="TextBox 13"/>
            <p:cNvSpPr txBox="1"/>
            <p:nvPr userDrawn="1"/>
          </p:nvSpPr>
          <p:spPr>
            <a:xfrm>
              <a:off x="5673072" y="4897884"/>
              <a:ext cx="846055" cy="378565"/>
            </a:xfrm>
            <a:prstGeom prst="rect">
              <a:avLst/>
            </a:prstGeom>
            <a:noFill/>
          </p:spPr>
          <p:txBody>
            <a:bodyPr wrap="square" rtlCol="0">
              <a:spAutoFit/>
            </a:bodyPr>
            <a:lstStyle/>
            <a:p>
              <a:r>
                <a:rPr lang="fr-BE" sz="930" b="0" i="1" err="1">
                  <a:solidFill>
                    <a:schemeClr val="bg1"/>
                  </a:solidFill>
                  <a:latin typeface="EC Square Sans Pro Light" panose="020B0506000000020004" pitchFamily="34" charset="0"/>
                </a:rPr>
                <a:t>Research</a:t>
              </a:r>
              <a:r>
                <a:rPr lang="fr-BE" sz="930" b="0" i="1">
                  <a:solidFill>
                    <a:schemeClr val="bg1"/>
                  </a:solidFill>
                  <a:latin typeface="EC Square Sans Pro Light" panose="020B0506000000020004" pitchFamily="34" charset="0"/>
                </a:rPr>
                <a:t> and Innovation </a:t>
              </a:r>
              <a:endParaRPr lang="en-GB" sz="930" b="0" i="1" err="1">
                <a:solidFill>
                  <a:schemeClr val="bg1"/>
                </a:solidFill>
                <a:latin typeface="EC Square Sans Pro Light" panose="020B0506000000020004" pitchFamily="34" charset="0"/>
              </a:endParaRPr>
            </a:p>
          </p:txBody>
        </p:sp>
      </p:gr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04250" y="4224797"/>
            <a:ext cx="1001297" cy="1328882"/>
          </a:xfrm>
          <a:prstGeom prst="rect">
            <a:avLst/>
          </a:prstGeom>
        </p:spPr>
      </p:pic>
      <p:sp>
        <p:nvSpPr>
          <p:cNvPr id="17" name="Text Placeholder 3"/>
          <p:cNvSpPr>
            <a:spLocks noGrp="1"/>
          </p:cNvSpPr>
          <p:nvPr>
            <p:ph type="body" sz="quarter" idx="10" hasCustomPrompt="1"/>
          </p:nvPr>
        </p:nvSpPr>
        <p:spPr>
          <a:xfrm>
            <a:off x="8184423" y="5111579"/>
            <a:ext cx="3186584" cy="216000"/>
          </a:xfrm>
          <a:prstGeom prst="rect">
            <a:avLst/>
          </a:prstGeom>
        </p:spPr>
        <p:txBody>
          <a:bodyPr/>
          <a:lstStyle>
            <a:lvl1pPr marL="0" indent="0">
              <a:buNone/>
              <a:defRPr sz="1200" b="0" i="0" cap="none" baseline="0">
                <a:solidFill>
                  <a:schemeClr val="tx1"/>
                </a:solidFill>
              </a:defRPr>
            </a:lvl1pPr>
            <a:lvl5pPr>
              <a:defRPr/>
            </a:lvl5pPr>
          </a:lstStyle>
          <a:p>
            <a:pPr lvl="0"/>
            <a:r>
              <a:rPr lang="fr-BE"/>
              <a:t>Name of the </a:t>
            </a:r>
            <a:r>
              <a:rPr lang="fr-BE" err="1"/>
              <a:t>Event</a:t>
            </a:r>
            <a:endParaRPr lang="en-GB"/>
          </a:p>
        </p:txBody>
      </p:sp>
      <p:sp>
        <p:nvSpPr>
          <p:cNvPr id="23" name="Text Placeholder 3"/>
          <p:cNvSpPr>
            <a:spLocks noGrp="1"/>
          </p:cNvSpPr>
          <p:nvPr>
            <p:ph type="body" sz="quarter" idx="13" hasCustomPrompt="1"/>
          </p:nvPr>
        </p:nvSpPr>
        <p:spPr>
          <a:xfrm>
            <a:off x="8184423" y="4887597"/>
            <a:ext cx="3186584" cy="216000"/>
          </a:xfrm>
          <a:prstGeom prst="rect">
            <a:avLst/>
          </a:prstGeom>
        </p:spPr>
        <p:txBody>
          <a:bodyPr/>
          <a:lstStyle>
            <a:lvl1pPr marL="0" indent="0">
              <a:buNone/>
              <a:defRPr sz="1200" b="1" i="0" cap="all" baseline="0">
                <a:solidFill>
                  <a:schemeClr val="tx1"/>
                </a:solidFill>
              </a:defRPr>
            </a:lvl1pPr>
            <a:lvl5pPr>
              <a:defRPr/>
            </a:lvl5pPr>
          </a:lstStyle>
          <a:p>
            <a:pPr lvl="0"/>
            <a:r>
              <a:rPr lang="fr-BE"/>
              <a:t>Speaker Name</a:t>
            </a:r>
            <a:endParaRPr lang="en-GB"/>
          </a:p>
        </p:txBody>
      </p:sp>
      <p:sp>
        <p:nvSpPr>
          <p:cNvPr id="25" name="Text Placeholder 3"/>
          <p:cNvSpPr>
            <a:spLocks noGrp="1"/>
          </p:cNvSpPr>
          <p:nvPr>
            <p:ph type="body" sz="quarter" idx="14" hasCustomPrompt="1"/>
          </p:nvPr>
        </p:nvSpPr>
        <p:spPr>
          <a:xfrm>
            <a:off x="8184423" y="5333115"/>
            <a:ext cx="3186584" cy="216000"/>
          </a:xfrm>
          <a:prstGeom prst="rect">
            <a:avLst/>
          </a:prstGeom>
        </p:spPr>
        <p:txBody>
          <a:bodyPr/>
          <a:lstStyle>
            <a:lvl1pPr marL="0" indent="0">
              <a:buNone/>
              <a:defRPr sz="1200" b="0" i="0" cap="none" baseline="0">
                <a:solidFill>
                  <a:schemeClr val="tx1"/>
                </a:solidFill>
              </a:defRPr>
            </a:lvl1pPr>
            <a:lvl5pPr>
              <a:defRPr/>
            </a:lvl5pPr>
          </a:lstStyle>
          <a:p>
            <a:pPr lvl="0"/>
            <a:r>
              <a:rPr lang="fr-BE"/>
              <a:t>Date of the </a:t>
            </a:r>
            <a:r>
              <a:rPr lang="fr-BE" err="1"/>
              <a:t>Event</a:t>
            </a:r>
            <a:endParaRPr lang="en-GB"/>
          </a:p>
        </p:txBody>
      </p:sp>
      <p:sp>
        <p:nvSpPr>
          <p:cNvPr id="19" name="Title 1"/>
          <p:cNvSpPr txBox="1">
            <a:spLocks/>
          </p:cNvSpPr>
          <p:nvPr userDrawn="1"/>
        </p:nvSpPr>
        <p:spPr>
          <a:xfrm>
            <a:off x="8201800" y="3023302"/>
            <a:ext cx="3255743" cy="779392"/>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1900" b="0" kern="1200" baseline="0">
                <a:solidFill>
                  <a:schemeClr val="bg1"/>
                </a:solidFill>
                <a:latin typeface="+mn-lt"/>
                <a:ea typeface="+mj-ea"/>
                <a:cs typeface="+mj-cs"/>
              </a:defRPr>
            </a:lvl1pPr>
          </a:lstStyle>
          <a:p>
            <a:r>
              <a:rPr lang="en-US" b="1">
                <a:solidFill>
                  <a:schemeClr val="tx2"/>
                </a:solidFill>
              </a:rPr>
              <a:t>THE EU</a:t>
            </a:r>
            <a:br>
              <a:rPr lang="en-US" b="1">
                <a:solidFill>
                  <a:schemeClr val="tx2"/>
                </a:solidFill>
              </a:rPr>
            </a:br>
            <a:r>
              <a:rPr lang="en-US" b="1">
                <a:solidFill>
                  <a:schemeClr val="tx2"/>
                </a:solidFill>
              </a:rPr>
              <a:t>RESEARCH &amp; INNOVATION</a:t>
            </a:r>
          </a:p>
          <a:p>
            <a:pPr marL="0" marR="0" lvl="0" indent="0" algn="ctr" defTabSz="914400" rtl="0" eaLnBrk="1" fontAlgn="auto" latinLnBrk="0" hangingPunct="1">
              <a:lnSpc>
                <a:spcPct val="90000"/>
              </a:lnSpc>
              <a:spcBef>
                <a:spcPct val="0"/>
              </a:spcBef>
              <a:spcAft>
                <a:spcPts val="0"/>
              </a:spcAft>
              <a:buClrTx/>
              <a:buSzTx/>
              <a:buFontTx/>
              <a:buNone/>
              <a:tabLst/>
              <a:defRPr/>
            </a:pPr>
            <a:r>
              <a:rPr lang="en-US" sz="1900" b="1" spc="80" baseline="0">
                <a:solidFill>
                  <a:schemeClr val="tx2"/>
                </a:solidFill>
              </a:rPr>
              <a:t>PROGRAMME</a:t>
            </a:r>
            <a:endParaRPr lang="en-GB" sz="1900" spc="80" baseline="0">
              <a:solidFill>
                <a:schemeClr val="tx2"/>
              </a:solidFill>
            </a:endParaRPr>
          </a:p>
        </p:txBody>
      </p:sp>
      <p:sp>
        <p:nvSpPr>
          <p:cNvPr id="21" name="Title 1"/>
          <p:cNvSpPr txBox="1">
            <a:spLocks/>
          </p:cNvSpPr>
          <p:nvPr userDrawn="1"/>
        </p:nvSpPr>
        <p:spPr>
          <a:xfrm>
            <a:off x="8288595" y="3888150"/>
            <a:ext cx="3082412" cy="254774"/>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1900" b="0" kern="1200" baseline="0">
                <a:solidFill>
                  <a:schemeClr val="bg1"/>
                </a:solidFill>
                <a:latin typeface="+mn-lt"/>
                <a:ea typeface="+mj-ea"/>
                <a:cs typeface="+mj-cs"/>
              </a:defRPr>
            </a:lvl1pPr>
          </a:lstStyle>
          <a:p>
            <a:r>
              <a:rPr lang="en-US" b="0" spc="70" baseline="0"/>
              <a:t>2021 – 2027</a:t>
            </a:r>
            <a:endParaRPr lang="en-GB" b="0" spc="70" baseline="0"/>
          </a:p>
        </p:txBody>
      </p:sp>
      <p:cxnSp>
        <p:nvCxnSpPr>
          <p:cNvPr id="27" name="Straight Connector 26"/>
          <p:cNvCxnSpPr/>
          <p:nvPr userDrawn="1"/>
        </p:nvCxnSpPr>
        <p:spPr>
          <a:xfrm>
            <a:off x="8232291" y="4224797"/>
            <a:ext cx="32400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a:off x="8201800" y="2886814"/>
            <a:ext cx="32400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2183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838200" y="468000"/>
            <a:ext cx="10515600" cy="473104"/>
          </a:xfrm>
          <a:prstGeom prst="rect">
            <a:avLst/>
          </a:prstGeom>
        </p:spPr>
        <p:txBody>
          <a:bodyPr vert="horz" lIns="91440" tIns="45720" rIns="91440" bIns="0" rtlCol="0" anchor="b" anchorCtr="0">
            <a:noAutofit/>
          </a:bodyPr>
          <a:lstStyle>
            <a:lvl1pPr>
              <a:defRPr sz="3600" b="1">
                <a:solidFill>
                  <a:schemeClr val="accent2"/>
                </a:solidFill>
              </a:defRPr>
            </a:lvl1pPr>
          </a:lstStyle>
          <a:p>
            <a:r>
              <a:rPr lang="en-US"/>
              <a:t>Click to edit Master title style</a:t>
            </a:r>
            <a:endParaRPr lang="en-GB"/>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3852" y="6044693"/>
            <a:ext cx="1716200" cy="451718"/>
          </a:xfrm>
          <a:prstGeom prst="rect">
            <a:avLst/>
          </a:prstGeom>
        </p:spPr>
      </p:pic>
      <p:sp>
        <p:nvSpPr>
          <p:cNvPr id="6" name="Slide Number Placeholder 5"/>
          <p:cNvSpPr>
            <a:spLocks noGrp="1"/>
          </p:cNvSpPr>
          <p:nvPr>
            <p:ph type="sldNum" sz="quarter" idx="12"/>
          </p:nvPr>
        </p:nvSpPr>
        <p:spPr>
          <a:xfrm>
            <a:off x="838200" y="6131286"/>
            <a:ext cx="2743200" cy="365125"/>
          </a:xfrm>
        </p:spPr>
        <p:txBody>
          <a:bodyPr>
            <a:noAutofit/>
          </a:bodyPr>
          <a:lstStyle/>
          <a:p>
            <a:fld id="{F46C79FD-C571-418B-AB0F-5EE936C85276}" type="slidenum">
              <a:rPr lang="en-GB" smtClean="0"/>
              <a:t>‹#›</a:t>
            </a:fld>
            <a:endParaRPr lang="en-GB"/>
          </a:p>
        </p:txBody>
      </p:sp>
      <p:cxnSp>
        <p:nvCxnSpPr>
          <p:cNvPr id="17" name="Straight Connector 16"/>
          <p:cNvCxnSpPr/>
          <p:nvPr userDrawn="1"/>
        </p:nvCxnSpPr>
        <p:spPr>
          <a:xfrm>
            <a:off x="3340410" y="4264474"/>
            <a:ext cx="18390" cy="1270874"/>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13" name="Picture Placeholder 15"/>
          <p:cNvSpPr>
            <a:spLocks noGrp="1"/>
          </p:cNvSpPr>
          <p:nvPr>
            <p:ph type="pic" sz="quarter" idx="11"/>
          </p:nvPr>
        </p:nvSpPr>
        <p:spPr>
          <a:xfrm>
            <a:off x="838200" y="1634669"/>
            <a:ext cx="2304000" cy="2304000"/>
          </a:xfrm>
          <a:prstGeom prst="ellipse">
            <a:avLst/>
          </a:prstGeom>
          <a:solidFill>
            <a:schemeClr val="bg2"/>
          </a:solidFill>
          <a:ln>
            <a:noFill/>
          </a:ln>
          <a:effectLst>
            <a:softEdge rad="0"/>
          </a:effectLst>
        </p:spPr>
      </p:sp>
      <p:sp>
        <p:nvSpPr>
          <p:cNvPr id="14" name="Picture Placeholder 19"/>
          <p:cNvSpPr>
            <a:spLocks noGrp="1"/>
          </p:cNvSpPr>
          <p:nvPr>
            <p:ph type="pic" sz="quarter" idx="17"/>
          </p:nvPr>
        </p:nvSpPr>
        <p:spPr>
          <a:xfrm>
            <a:off x="3575400" y="1634669"/>
            <a:ext cx="2304000" cy="2304000"/>
          </a:xfrm>
          <a:prstGeom prst="ellipse">
            <a:avLst/>
          </a:prstGeom>
          <a:solidFill>
            <a:schemeClr val="bg2"/>
          </a:solidFill>
          <a:ln>
            <a:noFill/>
          </a:ln>
        </p:spPr>
      </p:sp>
      <p:sp>
        <p:nvSpPr>
          <p:cNvPr id="15" name="Picture Placeholder 20"/>
          <p:cNvSpPr>
            <a:spLocks noGrp="1"/>
          </p:cNvSpPr>
          <p:nvPr>
            <p:ph type="pic" sz="quarter" idx="13"/>
          </p:nvPr>
        </p:nvSpPr>
        <p:spPr>
          <a:xfrm>
            <a:off x="6312600" y="1634669"/>
            <a:ext cx="2304000" cy="2304000"/>
          </a:xfrm>
          <a:prstGeom prst="ellipse">
            <a:avLst/>
          </a:prstGeom>
          <a:solidFill>
            <a:schemeClr val="bg2"/>
          </a:solidFill>
          <a:ln>
            <a:noFill/>
          </a:ln>
        </p:spPr>
      </p:sp>
      <p:sp>
        <p:nvSpPr>
          <p:cNvPr id="16" name="Picture Placeholder 21"/>
          <p:cNvSpPr>
            <a:spLocks noGrp="1"/>
          </p:cNvSpPr>
          <p:nvPr>
            <p:ph type="pic" sz="quarter" idx="14"/>
          </p:nvPr>
        </p:nvSpPr>
        <p:spPr>
          <a:xfrm>
            <a:off x="9049800" y="1634669"/>
            <a:ext cx="2304000" cy="2304000"/>
          </a:xfrm>
          <a:prstGeom prst="ellipse">
            <a:avLst/>
          </a:prstGeom>
          <a:solidFill>
            <a:schemeClr val="bg2"/>
          </a:solidFill>
          <a:ln>
            <a:noFill/>
          </a:ln>
        </p:spPr>
      </p:sp>
      <p:sp>
        <p:nvSpPr>
          <p:cNvPr id="24" name="Content Placeholder 25"/>
          <p:cNvSpPr>
            <a:spLocks noGrp="1"/>
          </p:cNvSpPr>
          <p:nvPr>
            <p:ph sz="quarter" idx="20"/>
          </p:nvPr>
        </p:nvSpPr>
        <p:spPr>
          <a:xfrm>
            <a:off x="9049800" y="4260554"/>
            <a:ext cx="2304000" cy="1249363"/>
          </a:xfrm>
        </p:spPr>
        <p:txBody>
          <a:bodyPr/>
          <a:lstStyle>
            <a:lvl1pPr marL="0" indent="0">
              <a:buNone/>
              <a:defRPr sz="2000"/>
            </a:lvl1pPr>
          </a:lstStyle>
          <a:p>
            <a:endParaRPr lang="en-GB"/>
          </a:p>
        </p:txBody>
      </p:sp>
      <p:sp>
        <p:nvSpPr>
          <p:cNvPr id="35" name="Content Placeholder 25"/>
          <p:cNvSpPr>
            <a:spLocks noGrp="1"/>
          </p:cNvSpPr>
          <p:nvPr>
            <p:ph sz="quarter" idx="21"/>
          </p:nvPr>
        </p:nvSpPr>
        <p:spPr>
          <a:xfrm>
            <a:off x="6312600" y="4270487"/>
            <a:ext cx="2304000" cy="1249363"/>
          </a:xfrm>
        </p:spPr>
        <p:txBody>
          <a:bodyPr/>
          <a:lstStyle>
            <a:lvl1pPr marL="0" indent="0">
              <a:buNone/>
              <a:defRPr sz="2000"/>
            </a:lvl1pPr>
          </a:lstStyle>
          <a:p>
            <a:endParaRPr lang="en-GB"/>
          </a:p>
        </p:txBody>
      </p:sp>
      <p:sp>
        <p:nvSpPr>
          <p:cNvPr id="36" name="Content Placeholder 25"/>
          <p:cNvSpPr>
            <a:spLocks noGrp="1"/>
          </p:cNvSpPr>
          <p:nvPr>
            <p:ph sz="quarter" idx="22"/>
          </p:nvPr>
        </p:nvSpPr>
        <p:spPr>
          <a:xfrm>
            <a:off x="3575400" y="4260553"/>
            <a:ext cx="2304000" cy="1249363"/>
          </a:xfrm>
        </p:spPr>
        <p:txBody>
          <a:bodyPr/>
          <a:lstStyle>
            <a:lvl1pPr marL="0" indent="0">
              <a:buNone/>
              <a:defRPr sz="2000"/>
            </a:lvl1pPr>
          </a:lstStyle>
          <a:p>
            <a:endParaRPr lang="en-GB"/>
          </a:p>
        </p:txBody>
      </p:sp>
      <p:sp>
        <p:nvSpPr>
          <p:cNvPr id="37" name="Content Placeholder 25"/>
          <p:cNvSpPr>
            <a:spLocks noGrp="1"/>
          </p:cNvSpPr>
          <p:nvPr>
            <p:ph sz="quarter" idx="23"/>
          </p:nvPr>
        </p:nvSpPr>
        <p:spPr>
          <a:xfrm>
            <a:off x="819624" y="4260552"/>
            <a:ext cx="2304000" cy="1249363"/>
          </a:xfrm>
        </p:spPr>
        <p:txBody>
          <a:bodyPr/>
          <a:lstStyle>
            <a:lvl1pPr marL="0" indent="0">
              <a:buNone/>
              <a:defRPr sz="2000"/>
            </a:lvl1pPr>
          </a:lstStyle>
          <a:p>
            <a:endParaRPr lang="en-GB"/>
          </a:p>
        </p:txBody>
      </p:sp>
      <p:cxnSp>
        <p:nvCxnSpPr>
          <p:cNvPr id="38" name="Straight Connector 37"/>
          <p:cNvCxnSpPr/>
          <p:nvPr userDrawn="1"/>
        </p:nvCxnSpPr>
        <p:spPr>
          <a:xfrm>
            <a:off x="6096000" y="4264474"/>
            <a:ext cx="18390" cy="1270874"/>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8851590" y="4254539"/>
            <a:ext cx="18390" cy="1270874"/>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11130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a:t>Enter your testimonial here</a:t>
            </a:r>
            <a:endParaRPr lang="en-GB"/>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Name of speaker</a:t>
            </a:r>
            <a:endParaRPr lang="en-GB"/>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18" name="Picture 17"/>
          <p:cNvPicPr>
            <a:picLocks noChangeAspect="1"/>
          </p:cNvPicPr>
          <p:nvPr userDrawn="1"/>
        </p:nvPicPr>
        <p:blipFill rotWithShape="1">
          <a:blip r:embed="rId4">
            <a:extLst>
              <a:ext uri="{28A0092B-C50C-407E-A947-70E740481C1C}">
                <a14:useLocalDpi xmlns:a14="http://schemas.microsoft.com/office/drawing/2010/main" val="0"/>
              </a:ext>
            </a:extLst>
          </a:blip>
          <a:srcRect l="29644" t="6053" r="30725" b="6244"/>
          <a:stretch/>
        </p:blipFill>
        <p:spPr>
          <a:xfrm>
            <a:off x="429491" y="4461163"/>
            <a:ext cx="1233054" cy="2161309"/>
          </a:xfrm>
          <a:prstGeom prst="rect">
            <a:avLst/>
          </a:prstGeom>
        </p:spPr>
      </p:pic>
    </p:spTree>
    <p:extLst>
      <p:ext uri="{BB962C8B-B14F-4D97-AF65-F5344CB8AC3E}">
        <p14:creationId xmlns:p14="http://schemas.microsoft.com/office/powerpoint/2010/main" val="36944698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a:t>Enter your testimonial here</a:t>
            </a:r>
            <a:endParaRPr lang="en-GB"/>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Name of speaker</a:t>
            </a:r>
            <a:endParaRPr lang="en-GB"/>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22" name="Picture 2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4916" y="4542732"/>
            <a:ext cx="972867" cy="2167279"/>
          </a:xfrm>
          <a:prstGeom prst="rect">
            <a:avLst/>
          </a:prstGeom>
        </p:spPr>
      </p:pic>
    </p:spTree>
    <p:extLst>
      <p:ext uri="{BB962C8B-B14F-4D97-AF65-F5344CB8AC3E}">
        <p14:creationId xmlns:p14="http://schemas.microsoft.com/office/powerpoint/2010/main" val="35420573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a:t>Enter your testimonial here</a:t>
            </a:r>
            <a:endParaRPr lang="en-GB"/>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Name of speaker</a:t>
            </a:r>
            <a:endParaRPr lang="en-GB"/>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8040" y="4593727"/>
            <a:ext cx="2050083" cy="1927550"/>
          </a:xfrm>
          <a:prstGeom prst="rect">
            <a:avLst/>
          </a:prstGeom>
        </p:spPr>
      </p:pic>
    </p:spTree>
    <p:extLst>
      <p:ext uri="{BB962C8B-B14F-4D97-AF65-F5344CB8AC3E}">
        <p14:creationId xmlns:p14="http://schemas.microsoft.com/office/powerpoint/2010/main" val="10214540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a:t>Enter your testimonial here</a:t>
            </a:r>
            <a:endParaRPr lang="en-GB"/>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Name of speaker</a:t>
            </a:r>
            <a:endParaRPr lang="en-GB"/>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6100" y="4639713"/>
            <a:ext cx="969978" cy="1856698"/>
          </a:xfrm>
          <a:prstGeom prst="rect">
            <a:avLst/>
          </a:prstGeom>
        </p:spPr>
      </p:pic>
    </p:spTree>
    <p:extLst>
      <p:ext uri="{BB962C8B-B14F-4D97-AF65-F5344CB8AC3E}">
        <p14:creationId xmlns:p14="http://schemas.microsoft.com/office/powerpoint/2010/main" val="23539077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a:t>Enter your testimonial here</a:t>
            </a:r>
            <a:endParaRPr lang="en-GB"/>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Name of speaker</a:t>
            </a:r>
            <a:endParaRPr lang="en-GB"/>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33770" y="4278124"/>
            <a:ext cx="1540612" cy="2218286"/>
          </a:xfrm>
          <a:prstGeom prst="rect">
            <a:avLst/>
          </a:prstGeom>
        </p:spPr>
      </p:pic>
    </p:spTree>
    <p:extLst>
      <p:ext uri="{BB962C8B-B14F-4D97-AF65-F5344CB8AC3E}">
        <p14:creationId xmlns:p14="http://schemas.microsoft.com/office/powerpoint/2010/main" val="31215221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Rectangle 1"/>
          <p:cNvSpPr/>
          <p:nvPr userDrawn="1"/>
        </p:nvSpPr>
        <p:spPr>
          <a:xfrm>
            <a:off x="-636"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4" name="Rectangle 13"/>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p:cNvGrpSpPr/>
          <p:nvPr userDrawn="1"/>
        </p:nvGrpSpPr>
        <p:grpSpPr>
          <a:xfrm>
            <a:off x="1849706" y="609539"/>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22" name="Group 21"/>
          <p:cNvGrpSpPr/>
          <p:nvPr userDrawn="1"/>
        </p:nvGrpSpPr>
        <p:grpSpPr>
          <a:xfrm rot="10800000">
            <a:off x="9516557" y="5222468"/>
            <a:ext cx="914400" cy="914400"/>
            <a:chOff x="1849706" y="609539"/>
            <a:chExt cx="914400" cy="914400"/>
          </a:xfrm>
        </p:grpSpPr>
        <p:sp>
          <p:nvSpPr>
            <p:cNvPr id="23" name="Oval 22"/>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849706" y="1523939"/>
            <a:ext cx="8581250" cy="2841196"/>
          </a:xfrm>
        </p:spPr>
        <p:txBody>
          <a:bodyPr wrap="square" anchor="ctr" anchorCtr="0">
            <a:noAutofit/>
          </a:bodyPr>
          <a:lstStyle>
            <a:lvl1pPr algn="l">
              <a:defRPr sz="2800" b="0" baseline="0">
                <a:solidFill>
                  <a:schemeClr val="accent2"/>
                </a:solidFill>
                <a:latin typeface="+mn-lt"/>
              </a:defRPr>
            </a:lvl1pPr>
          </a:lstStyle>
          <a:p>
            <a:r>
              <a:rPr lang="en-US"/>
              <a:t>Insert your quote here</a:t>
            </a:r>
            <a:endParaRPr lang="en-GB"/>
          </a:p>
        </p:txBody>
      </p:sp>
      <p:sp>
        <p:nvSpPr>
          <p:cNvPr id="12" name="Subtitle 2"/>
          <p:cNvSpPr>
            <a:spLocks noGrp="1"/>
          </p:cNvSpPr>
          <p:nvPr>
            <p:ph type="subTitle" idx="1" hasCustomPrompt="1"/>
          </p:nvPr>
        </p:nvSpPr>
        <p:spPr>
          <a:xfrm>
            <a:off x="1850819" y="4645214"/>
            <a:ext cx="8622192" cy="294935"/>
          </a:xfrm>
        </p:spPr>
        <p:txBody>
          <a:bodyPr wrap="none" tIns="0" bIns="0">
            <a:noAutofit/>
          </a:bodyPr>
          <a:lstStyle>
            <a:lvl1pPr marL="0" indent="0" algn="l">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Name of speaker</a:t>
            </a:r>
            <a:endParaRPr lang="en-GB"/>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850808" y="4945651"/>
            <a:ext cx="8621874" cy="283576"/>
          </a:xfrm>
        </p:spPr>
        <p:txBody>
          <a:bodyPr wrap="none" tIns="0" bIns="0">
            <a:noAutofit/>
          </a:bodyPr>
          <a:lstStyle>
            <a:lvl1pPr marL="0" indent="0" algn="l">
              <a:buFontTx/>
              <a:buNone/>
              <a:defRPr sz="1800" i="1">
                <a:solidFill>
                  <a:schemeClr val="tx2"/>
                </a:solidFill>
              </a:defRPr>
            </a:lvl1pPr>
          </a:lstStyle>
          <a:p>
            <a:pPr lvl="0"/>
            <a:r>
              <a:rPr lang="en-US"/>
              <a:t>Profession</a:t>
            </a:r>
          </a:p>
        </p:txBody>
      </p:sp>
    </p:spTree>
    <p:extLst>
      <p:ext uri="{BB962C8B-B14F-4D97-AF65-F5344CB8AC3E}">
        <p14:creationId xmlns:p14="http://schemas.microsoft.com/office/powerpoint/2010/main" val="39661132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cxnSp>
        <p:nvCxnSpPr>
          <p:cNvPr id="24" name="Straight Connector 23"/>
          <p:cNvCxnSpPr/>
          <p:nvPr userDrawn="1"/>
        </p:nvCxnSpPr>
        <p:spPr>
          <a:xfrm>
            <a:off x="1905580" y="5205607"/>
            <a:ext cx="98602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1885951" y="876300"/>
            <a:ext cx="98602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81374" y="1304763"/>
            <a:ext cx="1276929" cy="1011400"/>
          </a:xfrm>
          <a:prstGeom prst="rect">
            <a:avLst/>
          </a:prstGeom>
        </p:spPr>
      </p:pic>
      <p:pic>
        <p:nvPicPr>
          <p:cNvPr id="17" name="Picture 6" descr="LOGO CE-EN-quadri.eps"/>
          <p:cNvPicPr>
            <a:picLocks noChangeAspect="1"/>
          </p:cNvPicPr>
          <p:nvPr userDrawn="1"/>
        </p:nvPicPr>
        <p:blipFill>
          <a:blip r:embed="rId3" cstate="print"/>
          <a:srcRect/>
          <a:stretch>
            <a:fillRect/>
          </a:stretch>
        </p:blipFill>
        <p:spPr bwMode="auto">
          <a:xfrm>
            <a:off x="4943872" y="548680"/>
            <a:ext cx="2304256" cy="1600050"/>
          </a:xfrm>
          <a:prstGeom prst="rect">
            <a:avLst/>
          </a:prstGeom>
          <a:noFill/>
          <a:ln w="9525">
            <a:noFill/>
            <a:miter lim="800000"/>
            <a:headEnd/>
            <a:tailEnd/>
          </a:ln>
        </p:spPr>
      </p:pic>
      <p:sp>
        <p:nvSpPr>
          <p:cNvPr id="7" name="Subtitle 2"/>
          <p:cNvSpPr txBox="1">
            <a:spLocks/>
          </p:cNvSpPr>
          <p:nvPr/>
        </p:nvSpPr>
        <p:spPr>
          <a:xfrm>
            <a:off x="2455643" y="5916080"/>
            <a:ext cx="8730171" cy="474727"/>
          </a:xfrm>
          <a:prstGeom prst="rect">
            <a:avLst/>
          </a:prstGeom>
        </p:spPr>
        <p:txBody>
          <a:bodyPr wrap="square" lIns="0" tIns="72000" rIns="0" bIns="72000" numCol="1" anchor="t" anchorCtr="0">
            <a:noAutofit/>
          </a:bodyPr>
          <a:lstStyle>
            <a:lvl1pPr marL="342900" indent="-342900" algn="l" rtl="0" eaLnBrk="1" fontAlgn="base" hangingPunct="1">
              <a:spcBef>
                <a:spcPct val="20000"/>
              </a:spcBef>
              <a:spcAft>
                <a:spcPct val="0"/>
              </a:spcAft>
              <a:buClr>
                <a:schemeClr val="bg1"/>
              </a:buClr>
              <a:buChar char="•"/>
              <a:defRPr sz="800" i="0">
                <a:solidFill>
                  <a:schemeClr val="accent2">
                    <a:lumMod val="50000"/>
                  </a:schemeClr>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chemeClr val="accent2">
                    <a:lumMod val="50000"/>
                  </a:schemeClr>
                </a:solidFill>
                <a:latin typeface="+mn-lt"/>
              </a:defRPr>
            </a:lvl2pPr>
            <a:lvl3pPr marL="1143000" indent="-228600" algn="l" rtl="0" eaLnBrk="1" fontAlgn="base" hangingPunct="1">
              <a:spcBef>
                <a:spcPct val="20000"/>
              </a:spcBef>
              <a:spcAft>
                <a:spcPct val="0"/>
              </a:spcAft>
              <a:defRPr sz="1400">
                <a:solidFill>
                  <a:schemeClr val="accent2">
                    <a:lumMod val="50000"/>
                  </a:schemeClr>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lgn="just">
              <a:buNone/>
            </a:pPr>
            <a:r>
              <a:rPr lang="en-US" sz="700" b="1" kern="0" dirty="0">
                <a:solidFill>
                  <a:schemeClr val="tx1"/>
                </a:solidFill>
              </a:rPr>
              <a:t>© European Union 2021</a:t>
            </a:r>
          </a:p>
          <a:p>
            <a:pPr marL="0" indent="0" algn="just">
              <a:buNone/>
            </a:pPr>
            <a:r>
              <a:rPr lang="en-US" sz="600" b="0" kern="0" dirty="0">
                <a:solidFill>
                  <a:schemeClr val="tx1"/>
                </a:solidFill>
              </a:rPr>
              <a:t>Unless otherwise noted the reuse of this presentation is </a:t>
            </a:r>
            <a:r>
              <a:rPr lang="en-US" sz="600" b="0" kern="0" dirty="0" err="1">
                <a:solidFill>
                  <a:schemeClr val="tx1"/>
                </a:solidFill>
              </a:rPr>
              <a:t>authorised</a:t>
            </a:r>
            <a:r>
              <a:rPr lang="en-US" sz="600" b="0" kern="0" dirty="0">
                <a:solidFill>
                  <a:schemeClr val="tx1"/>
                </a:solidFill>
              </a:rPr>
              <a:t> under the </a:t>
            </a:r>
            <a:r>
              <a:rPr lang="en-US" sz="600" b="0" u="sng" kern="0" dirty="0">
                <a:solidFill>
                  <a:schemeClr val="tx1"/>
                </a:solidFill>
              </a:rPr>
              <a:t>CC BY 4.0</a:t>
            </a:r>
            <a:r>
              <a:rPr lang="en-US" sz="600" b="1" kern="0" dirty="0">
                <a:solidFill>
                  <a:schemeClr val="tx1"/>
                </a:solidFill>
              </a:rPr>
              <a:t> </a:t>
            </a:r>
            <a:r>
              <a:rPr lang="en-US" sz="600" b="0" kern="0" dirty="0">
                <a:solidFill>
                  <a:schemeClr val="tx1"/>
                </a:solidFill>
              </a:rPr>
              <a:t>license. For any use or reproduction of elements that are not owned by the EU, permission may need to be sought directly from the respective right holders.</a:t>
            </a:r>
          </a:p>
          <a:p>
            <a:pPr marL="0" indent="0" algn="just">
              <a:buNone/>
            </a:pPr>
            <a:r>
              <a:rPr lang="en-GB" sz="600" kern="0" dirty="0">
                <a:solidFill>
                  <a:schemeClr val="tx1"/>
                </a:solidFill>
              </a:rPr>
              <a:t>Image credits: © </a:t>
            </a:r>
            <a:r>
              <a:rPr lang="en-GB" sz="600" kern="0" dirty="0" err="1">
                <a:solidFill>
                  <a:schemeClr val="tx1"/>
                </a:solidFill>
              </a:rPr>
              <a:t>ivector</a:t>
            </a:r>
            <a:r>
              <a:rPr lang="en-GB" sz="600" kern="0" dirty="0">
                <a:solidFill>
                  <a:schemeClr val="tx1"/>
                </a:solidFill>
              </a:rPr>
              <a:t> #235536634, #249868181, #251163013, #266009682, #273480523, #362422833, #241215668, #244690530, #245719946, #251163053, #252508849, 2020. Source: Stock.Adobe.com. </a:t>
            </a:r>
            <a:r>
              <a:rPr lang="en-US" sz="600" kern="0" dirty="0">
                <a:solidFill>
                  <a:schemeClr val="tx1"/>
                </a:solidFill>
              </a:rPr>
              <a:t>Icons © </a:t>
            </a:r>
            <a:r>
              <a:rPr lang="en-US" sz="600" kern="0" dirty="0" err="1">
                <a:solidFill>
                  <a:schemeClr val="tx1"/>
                </a:solidFill>
              </a:rPr>
              <a:t>Flaticon</a:t>
            </a:r>
            <a:r>
              <a:rPr lang="en-US" sz="600" kern="0" dirty="0">
                <a:solidFill>
                  <a:schemeClr val="tx1"/>
                </a:solidFill>
              </a:rPr>
              <a:t> – all rights reserved.</a:t>
            </a:r>
            <a:endParaRPr lang="en-GB" sz="600" kern="0" dirty="0">
              <a:solidFill>
                <a:schemeClr val="tx1"/>
              </a:solidFill>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3875" y="5994432"/>
            <a:ext cx="939572" cy="314888"/>
          </a:xfrm>
          <a:prstGeom prst="rect">
            <a:avLst/>
          </a:prstGeom>
        </p:spPr>
      </p:pic>
    </p:spTree>
    <p:extLst>
      <p:ext uri="{BB962C8B-B14F-4D97-AF65-F5344CB8AC3E}">
        <p14:creationId xmlns:p14="http://schemas.microsoft.com/office/powerpoint/2010/main" val="37886990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838200" y="468000"/>
            <a:ext cx="10515600" cy="600164"/>
          </a:xfrm>
          <a:prstGeom prst="rect">
            <a:avLst/>
          </a:prstGeom>
        </p:spPr>
        <p:txBody>
          <a:bodyPr vert="horz" wrap="square" lIns="91440" tIns="45720" rIns="91440" bIns="0" rtlCol="0" anchor="t" anchorCtr="0">
            <a:noAutofit/>
          </a:bodyPr>
          <a:lstStyle>
            <a:lvl1pPr>
              <a:lnSpc>
                <a:spcPct val="100000"/>
              </a:lnSpc>
              <a:defRPr sz="3600" b="1">
                <a:solidFill>
                  <a:schemeClr val="accent2"/>
                </a:solidFill>
              </a:defRPr>
            </a:lvl1pPr>
          </a:lstStyle>
          <a:p>
            <a:r>
              <a:rPr lang="en-US"/>
              <a:t>Click to edit Master title style</a:t>
            </a:r>
            <a:endParaRPr lang="en-GB"/>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3852" y="6044693"/>
            <a:ext cx="1716200" cy="451718"/>
          </a:xfrm>
          <a:prstGeom prst="rect">
            <a:avLst/>
          </a:prstGeom>
        </p:spPr>
      </p:pic>
      <p:sp>
        <p:nvSpPr>
          <p:cNvPr id="6" name="Slide Number Placeholder 5"/>
          <p:cNvSpPr>
            <a:spLocks noGrp="1"/>
          </p:cNvSpPr>
          <p:nvPr>
            <p:ph type="sldNum" sz="quarter" idx="12"/>
          </p:nvPr>
        </p:nvSpPr>
        <p:spPr>
          <a:xfrm>
            <a:off x="838200" y="6131286"/>
            <a:ext cx="2743200" cy="365125"/>
          </a:xfrm>
        </p:spPr>
        <p:txBody>
          <a:bodyPr>
            <a:noAutofit/>
          </a:bodyPr>
          <a:lstStyle/>
          <a:p>
            <a:fld id="{F46C79FD-C571-418B-AB0F-5EE936C85276}" type="slidenum">
              <a:rPr lang="en-GB" smtClean="0"/>
              <a:t>‹#›</a:t>
            </a:fld>
            <a:endParaRPr lang="en-GB"/>
          </a:p>
        </p:txBody>
      </p:sp>
    </p:spTree>
    <p:extLst>
      <p:ext uri="{BB962C8B-B14F-4D97-AF65-F5344CB8AC3E}">
        <p14:creationId xmlns:p14="http://schemas.microsoft.com/office/powerpoint/2010/main" val="29039382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905699" cy="3881904"/>
          </a:xfrm>
        </p:spPr>
        <p:txBody>
          <a:bodyPr>
            <a:noAutofit/>
          </a:bodyPr>
          <a:lstStyle>
            <a:lvl1pPr>
              <a:lnSpc>
                <a:spcPct val="100000"/>
              </a:lnSpc>
              <a:spcBef>
                <a:spcPts val="0"/>
              </a:spcBef>
              <a:spcAft>
                <a:spcPts val="1800"/>
              </a:spcAft>
              <a:defRPr/>
            </a:lvl1pPr>
            <a:lvl2pPr>
              <a:lnSpc>
                <a:spcPct val="100000"/>
              </a:lnSpc>
              <a:spcAft>
                <a:spcPts val="1800"/>
              </a:spcAft>
              <a:defRPr/>
            </a:lvl2pPr>
            <a:lvl3pPr>
              <a:lnSpc>
                <a:spcPct val="100000"/>
              </a:lnSpc>
              <a:spcAft>
                <a:spcPts val="1800"/>
              </a:spcAft>
              <a:defRPr/>
            </a:lvl3pPr>
            <a:lvl4pPr>
              <a:lnSpc>
                <a:spcPct val="100000"/>
              </a:lnSpc>
              <a:spcAft>
                <a:spcPts val="1800"/>
              </a:spcAft>
              <a:defRPr/>
            </a:lvl4pPr>
            <a:lvl5pPr>
              <a:lnSpc>
                <a:spcPct val="100000"/>
              </a:lnSpc>
              <a:spcAft>
                <a:spcPts val="18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7" name="Straight Connector 6"/>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3750214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5" y="0"/>
            <a:ext cx="1218963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a:t>Click to edit Master </a:t>
            </a:r>
            <a:br>
              <a:rPr lang="en-US"/>
            </a:br>
            <a:r>
              <a:rPr lang="en-US"/>
              <a:t>title style</a:t>
            </a:r>
            <a:endParaRPr lang="en-GB"/>
          </a:p>
        </p:txBody>
      </p:sp>
      <p:sp>
        <p:nvSpPr>
          <p:cNvPr id="14"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cxnSp>
        <p:nvCxnSpPr>
          <p:cNvPr id="3" name="Straight Connector 2"/>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5282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5" y="1523"/>
            <a:ext cx="12189629" cy="6854953"/>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a:t>Click to edit Master </a:t>
            </a:r>
            <a:br>
              <a:rPr lang="en-US"/>
            </a:br>
            <a:r>
              <a:rPr lang="en-US"/>
              <a:t>title style</a:t>
            </a:r>
            <a:endParaRPr lang="en-GB"/>
          </a:p>
        </p:txBody>
      </p:sp>
      <p:sp>
        <p:nvSpPr>
          <p:cNvPr id="14"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cxnSp>
        <p:nvCxnSpPr>
          <p:cNvPr id="3" name="Straight Connector 2"/>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66076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a:t>Click to edit Master </a:t>
            </a:r>
            <a:br>
              <a:rPr lang="en-US"/>
            </a:br>
            <a:r>
              <a:rPr lang="en-US"/>
              <a:t>title style</a:t>
            </a:r>
            <a:endParaRPr lang="en-GB"/>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cxnSp>
        <p:nvCxnSpPr>
          <p:cNvPr id="10" name="Straight Connector 9"/>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15695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5" y="0"/>
            <a:ext cx="1218963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a:t>Click to edit Master </a:t>
            </a:r>
            <a:br>
              <a:rPr lang="en-US"/>
            </a:br>
            <a:r>
              <a:rPr lang="en-US"/>
              <a:t>title style</a:t>
            </a:r>
            <a:endParaRPr lang="en-GB"/>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cxnSp>
        <p:nvCxnSpPr>
          <p:cNvPr id="10" name="Straight Connector 9"/>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72800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a:t>Click to edit Master </a:t>
            </a:r>
            <a:br>
              <a:rPr lang="en-US"/>
            </a:br>
            <a:r>
              <a:rPr lang="en-US"/>
              <a:t>title style</a:t>
            </a:r>
            <a:endParaRPr lang="en-GB"/>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cxnSp>
        <p:nvCxnSpPr>
          <p:cNvPr id="10" name="Straight Connector 9"/>
          <p:cNvCxnSpPr/>
          <p:nvPr userDrawn="1"/>
        </p:nvCxnSpPr>
        <p:spPr>
          <a:xfrm>
            <a:off x="1077013" y="1122363"/>
            <a:ext cx="8190973" cy="2779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10303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5" y="0"/>
            <a:ext cx="1218963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a:t>Click to edit Master </a:t>
            </a:r>
            <a:br>
              <a:rPr lang="en-US"/>
            </a:br>
            <a:r>
              <a:rPr lang="en-US"/>
              <a:t>title style</a:t>
            </a:r>
            <a:endParaRPr lang="en-GB"/>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cxnSp>
        <p:nvCxnSpPr>
          <p:cNvPr id="10" name="Straight Connector 9"/>
          <p:cNvCxnSpPr/>
          <p:nvPr userDrawn="1"/>
        </p:nvCxnSpPr>
        <p:spPr>
          <a:xfrm>
            <a:off x="1077013" y="1122363"/>
            <a:ext cx="6997604" cy="2374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93463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Text Placeholder 7"/>
          <p:cNvSpPr>
            <a:spLocks noGrp="1"/>
          </p:cNvSpPr>
          <p:nvPr>
            <p:ph type="body" sz="quarter" idx="17"/>
          </p:nvPr>
        </p:nvSpPr>
        <p:spPr>
          <a:xfrm>
            <a:off x="866930" y="1368000"/>
            <a:ext cx="10486869" cy="4103410"/>
          </a:xfrm>
        </p:spPr>
        <p:txBody>
          <a:bodyPr/>
          <a:lstStyle>
            <a:lvl1pPr marL="0" indent="0" algn="l">
              <a:buNone/>
              <a:defRPr sz="2000">
                <a:solidFill>
                  <a:schemeClr val="tx1"/>
                </a:solidFill>
              </a:defRPr>
            </a:lvl1pPr>
          </a:lstStyle>
          <a:p>
            <a:endParaRPr lang="en-GB"/>
          </a:p>
        </p:txBody>
      </p:sp>
      <p:sp>
        <p:nvSpPr>
          <p:cNvPr id="7" name="Title Placeholder 1"/>
          <p:cNvSpPr>
            <a:spLocks noGrp="1"/>
          </p:cNvSpPr>
          <p:nvPr>
            <p:ph type="title"/>
          </p:nvPr>
        </p:nvSpPr>
        <p:spPr>
          <a:xfrm>
            <a:off x="838200" y="468000"/>
            <a:ext cx="10515600" cy="473104"/>
          </a:xfrm>
          <a:prstGeom prst="rect">
            <a:avLst/>
          </a:prstGeom>
        </p:spPr>
        <p:txBody>
          <a:bodyPr vert="horz" lIns="91440" tIns="45720" rIns="91440" bIns="0" rtlCol="0" anchor="b" anchorCtr="0">
            <a:noAutofit/>
          </a:bodyPr>
          <a:lstStyle>
            <a:lvl1pPr>
              <a:defRPr sz="3600" b="1">
                <a:solidFill>
                  <a:schemeClr val="accent2"/>
                </a:solidFill>
              </a:defRPr>
            </a:lvl1pPr>
          </a:lstStyle>
          <a:p>
            <a:r>
              <a:rPr lang="en-US"/>
              <a:t>Click to edit Master title style</a:t>
            </a:r>
            <a:endParaRPr lang="en-GB"/>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3852" y="6044693"/>
            <a:ext cx="1716200" cy="451718"/>
          </a:xfrm>
          <a:prstGeom prst="rect">
            <a:avLst/>
          </a:prstGeom>
        </p:spPr>
      </p:pic>
      <p:sp>
        <p:nvSpPr>
          <p:cNvPr id="6" name="Slide Number Placeholder 5"/>
          <p:cNvSpPr>
            <a:spLocks noGrp="1"/>
          </p:cNvSpPr>
          <p:nvPr>
            <p:ph type="sldNum" sz="quarter" idx="12"/>
          </p:nvPr>
        </p:nvSpPr>
        <p:spPr>
          <a:xfrm>
            <a:off x="838200" y="6131286"/>
            <a:ext cx="2743200" cy="365125"/>
          </a:xfrm>
        </p:spPr>
        <p:txBody>
          <a:bodyPr>
            <a:noAutofit/>
          </a:bodyPr>
          <a:lstStyle/>
          <a:p>
            <a:fld id="{F46C79FD-C571-418B-AB0F-5EE936C85276}" type="slidenum">
              <a:rPr lang="en-GB" smtClean="0"/>
              <a:t>‹#›</a:t>
            </a:fld>
            <a:endParaRPr lang="en-GB"/>
          </a:p>
        </p:txBody>
      </p:sp>
    </p:spTree>
    <p:extLst>
      <p:ext uri="{BB962C8B-B14F-4D97-AF65-F5344CB8AC3E}">
        <p14:creationId xmlns:p14="http://schemas.microsoft.com/office/powerpoint/2010/main" val="30423415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Picture Placeholder 5"/>
          <p:cNvSpPr>
            <a:spLocks noGrp="1"/>
          </p:cNvSpPr>
          <p:nvPr>
            <p:ph type="pic" sz="quarter" idx="14"/>
          </p:nvPr>
        </p:nvSpPr>
        <p:spPr>
          <a:xfrm>
            <a:off x="8225498" y="1800000"/>
            <a:ext cx="3096000" cy="1656000"/>
          </a:xfrm>
          <a:solidFill>
            <a:schemeClr val="bg2"/>
          </a:solidFill>
          <a:ln>
            <a:noFill/>
          </a:ln>
        </p:spPr>
      </p:sp>
      <p:sp>
        <p:nvSpPr>
          <p:cNvPr id="7" name="Title Placeholder 1"/>
          <p:cNvSpPr>
            <a:spLocks noGrp="1"/>
          </p:cNvSpPr>
          <p:nvPr>
            <p:ph type="title"/>
          </p:nvPr>
        </p:nvSpPr>
        <p:spPr>
          <a:xfrm>
            <a:off x="838200" y="468000"/>
            <a:ext cx="10515600" cy="473104"/>
          </a:xfrm>
          <a:prstGeom prst="rect">
            <a:avLst/>
          </a:prstGeom>
        </p:spPr>
        <p:txBody>
          <a:bodyPr vert="horz" lIns="91440" tIns="45720" rIns="91440" bIns="0" rtlCol="0" anchor="b" anchorCtr="0">
            <a:noAutofit/>
          </a:bodyPr>
          <a:lstStyle>
            <a:lvl1pPr>
              <a:defRPr sz="3600" b="1">
                <a:solidFill>
                  <a:schemeClr val="accent2"/>
                </a:solidFill>
              </a:defRPr>
            </a:lvl1pPr>
          </a:lstStyle>
          <a:p>
            <a:r>
              <a:rPr lang="en-US"/>
              <a:t>Click to edit Master title style</a:t>
            </a:r>
            <a:endParaRPr lang="en-GB"/>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3852" y="6044693"/>
            <a:ext cx="1716200" cy="451718"/>
          </a:xfrm>
          <a:prstGeom prst="rect">
            <a:avLst/>
          </a:prstGeom>
        </p:spPr>
      </p:pic>
      <p:sp>
        <p:nvSpPr>
          <p:cNvPr id="6" name="Slide Number Placeholder 5"/>
          <p:cNvSpPr>
            <a:spLocks noGrp="1"/>
          </p:cNvSpPr>
          <p:nvPr>
            <p:ph type="sldNum" sz="quarter" idx="12"/>
          </p:nvPr>
        </p:nvSpPr>
        <p:spPr>
          <a:xfrm>
            <a:off x="838200" y="6131286"/>
            <a:ext cx="2743200" cy="365125"/>
          </a:xfrm>
        </p:spPr>
        <p:txBody>
          <a:bodyPr>
            <a:noAutofit/>
          </a:bodyPr>
          <a:lstStyle/>
          <a:p>
            <a:fld id="{F46C79FD-C571-418B-AB0F-5EE936C85276}" type="slidenum">
              <a:rPr lang="en-GB" smtClean="0"/>
              <a:t>‹#›</a:t>
            </a:fld>
            <a:endParaRPr lang="en-GB"/>
          </a:p>
        </p:txBody>
      </p:sp>
      <p:sp>
        <p:nvSpPr>
          <p:cNvPr id="10" name="Text Placeholder 7"/>
          <p:cNvSpPr>
            <a:spLocks noGrp="1"/>
          </p:cNvSpPr>
          <p:nvPr>
            <p:ph type="body" sz="quarter" idx="16"/>
          </p:nvPr>
        </p:nvSpPr>
        <p:spPr>
          <a:xfrm>
            <a:off x="937527" y="3746161"/>
            <a:ext cx="3142086" cy="1664689"/>
          </a:xfrm>
        </p:spPr>
        <p:txBody>
          <a:bodyPr/>
          <a:lstStyle>
            <a:lvl1pPr marL="0" indent="0" algn="ctr">
              <a:buNone/>
              <a:defRPr sz="2000"/>
            </a:lvl1pPr>
          </a:lstStyle>
          <a:p>
            <a:endParaRPr lang="en-GB"/>
          </a:p>
        </p:txBody>
      </p:sp>
      <p:cxnSp>
        <p:nvCxnSpPr>
          <p:cNvPr id="17" name="Straight Connector 16"/>
          <p:cNvCxnSpPr/>
          <p:nvPr userDrawn="1"/>
        </p:nvCxnSpPr>
        <p:spPr>
          <a:xfrm>
            <a:off x="4321135" y="3732507"/>
            <a:ext cx="0" cy="1692000"/>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7948575" y="3732507"/>
            <a:ext cx="0" cy="1692000"/>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1" name="Picture Placeholder 5"/>
          <p:cNvSpPr>
            <a:spLocks noGrp="1"/>
          </p:cNvSpPr>
          <p:nvPr>
            <p:ph type="pic" sz="quarter" idx="19"/>
          </p:nvPr>
        </p:nvSpPr>
        <p:spPr>
          <a:xfrm>
            <a:off x="4548000" y="1800000"/>
            <a:ext cx="3096000" cy="1656000"/>
          </a:xfrm>
          <a:solidFill>
            <a:schemeClr val="bg2"/>
          </a:solidFill>
          <a:ln>
            <a:noFill/>
          </a:ln>
        </p:spPr>
      </p:sp>
      <p:sp>
        <p:nvSpPr>
          <p:cNvPr id="22" name="Picture Placeholder 5"/>
          <p:cNvSpPr>
            <a:spLocks noGrp="1"/>
          </p:cNvSpPr>
          <p:nvPr>
            <p:ph type="pic" sz="quarter" idx="20"/>
          </p:nvPr>
        </p:nvSpPr>
        <p:spPr>
          <a:xfrm>
            <a:off x="937527" y="1800000"/>
            <a:ext cx="3096000" cy="1656000"/>
          </a:xfrm>
          <a:solidFill>
            <a:schemeClr val="bg2"/>
          </a:solidFill>
          <a:ln>
            <a:noFill/>
          </a:ln>
        </p:spPr>
      </p:sp>
      <p:sp>
        <p:nvSpPr>
          <p:cNvPr id="25" name="Text Placeholder 7"/>
          <p:cNvSpPr>
            <a:spLocks noGrp="1"/>
          </p:cNvSpPr>
          <p:nvPr>
            <p:ph type="body" sz="quarter" idx="21"/>
          </p:nvPr>
        </p:nvSpPr>
        <p:spPr>
          <a:xfrm>
            <a:off x="4501914" y="3746161"/>
            <a:ext cx="3142086" cy="1664689"/>
          </a:xfrm>
        </p:spPr>
        <p:txBody>
          <a:bodyPr/>
          <a:lstStyle>
            <a:lvl1pPr marL="0" indent="0" algn="ctr">
              <a:buNone/>
              <a:defRPr sz="2000"/>
            </a:lvl1pPr>
          </a:lstStyle>
          <a:p>
            <a:endParaRPr lang="en-GB"/>
          </a:p>
        </p:txBody>
      </p:sp>
      <p:sp>
        <p:nvSpPr>
          <p:cNvPr id="26" name="Text Placeholder 7"/>
          <p:cNvSpPr>
            <a:spLocks noGrp="1"/>
          </p:cNvSpPr>
          <p:nvPr>
            <p:ph type="body" sz="quarter" idx="22"/>
          </p:nvPr>
        </p:nvSpPr>
        <p:spPr>
          <a:xfrm>
            <a:off x="8202455" y="3746161"/>
            <a:ext cx="3142086" cy="1664689"/>
          </a:xfrm>
        </p:spPr>
        <p:txBody>
          <a:bodyPr/>
          <a:lstStyle>
            <a:lvl1pPr marL="0" indent="0" algn="ctr">
              <a:buNone/>
              <a:defRPr sz="2000"/>
            </a:lvl1pPr>
          </a:lstStyle>
          <a:p>
            <a:endParaRPr lang="en-GB"/>
          </a:p>
        </p:txBody>
      </p:sp>
    </p:spTree>
    <p:extLst>
      <p:ext uri="{BB962C8B-B14F-4D97-AF65-F5344CB8AC3E}">
        <p14:creationId xmlns:p14="http://schemas.microsoft.com/office/powerpoint/2010/main" val="21852195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F46C79FD-C571-418B-AB0F-5EE936C85276}" type="slidenum">
              <a:rPr lang="en-GB" smtClean="0"/>
              <a:pPr/>
              <a:t>‹#›</a:t>
            </a:fld>
            <a:endParaRPr lang="en-GB"/>
          </a:p>
        </p:txBody>
      </p:sp>
    </p:spTree>
    <p:extLst>
      <p:ext uri="{BB962C8B-B14F-4D97-AF65-F5344CB8AC3E}">
        <p14:creationId xmlns:p14="http://schemas.microsoft.com/office/powerpoint/2010/main" val="459720850"/>
      </p:ext>
    </p:extLst>
  </p:cSld>
  <p:clrMap bg1="lt1" tx1="dk1" bg2="lt2" tx2="dk2" accent1="accent1" accent2="accent2" accent3="accent3" accent4="accent4" accent5="accent5" accent6="accent6" hlink="hlink" folHlink="folHlink"/>
  <p:sldLayoutIdLst>
    <p:sldLayoutId id="2147483656" r:id="rId1"/>
    <p:sldLayoutId id="2147483679" r:id="rId2"/>
    <p:sldLayoutId id="2147483678" r:id="rId3"/>
    <p:sldLayoutId id="2147483680" r:id="rId4"/>
    <p:sldLayoutId id="2147483681" r:id="rId5"/>
    <p:sldLayoutId id="2147483682" r:id="rId6"/>
    <p:sldLayoutId id="2147483683" r:id="rId7"/>
    <p:sldLayoutId id="2147483650" r:id="rId8"/>
    <p:sldLayoutId id="2147483689" r:id="rId9"/>
    <p:sldLayoutId id="2147483690" r:id="rId10"/>
    <p:sldLayoutId id="2147483672" r:id="rId11"/>
    <p:sldLayoutId id="2147483684" r:id="rId12"/>
    <p:sldLayoutId id="2147483685" r:id="rId13"/>
    <p:sldLayoutId id="2147483686" r:id="rId14"/>
    <p:sldLayoutId id="2147483687" r:id="rId15"/>
    <p:sldLayoutId id="2147483688" r:id="rId16"/>
    <p:sldLayoutId id="2147483649" r:id="rId17"/>
    <p:sldLayoutId id="2147483691" r:id="rId18"/>
    <p:sldLayoutId id="2147483692" r:id="rId19"/>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hf sldNum="0"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hyperlink" Target="http://ec.europa.eu/horizon-europe" TargetMode="Externa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hyperlink" Target="https://ec.europa.eu/info/funding-tenders/opportunities/portal/screen/support/events?order=DESC&amp;pageNumber=1&amp;pageSize=50&amp;sortBy=status&amp;isExactMatch=false&amp;programmes=Horizon%20Europe%20(HORIZON%202021-2027)" TargetMode="External"/><Relationship Id="rId3" Type="http://schemas.openxmlformats.org/officeDocument/2006/relationships/hyperlink" Target="https://research-innovation-community.ec.europa.eu/events/4jD1h3248qxEnEKzoHXVG9/overview" TargetMode="External"/><Relationship Id="rId7" Type="http://schemas.openxmlformats.org/officeDocument/2006/relationships/hyperlink" Target="https://research-innovation-community.ec.europa.eu/events/6SQR3HvhMJylzpu5xoL8XV/overview" TargetMode="External"/><Relationship Id="rId2" Type="http://schemas.openxmlformats.org/officeDocument/2006/relationships/image" Target="../media/image21.png"/><Relationship Id="rId1" Type="http://schemas.openxmlformats.org/officeDocument/2006/relationships/slideLayout" Target="../slideLayouts/slideLayout8.xml"/><Relationship Id="rId6" Type="http://schemas.openxmlformats.org/officeDocument/2006/relationships/hyperlink" Target="https://digital-strategy.ec.europa.eu/en/events/info-day-and-brokerage-event-ai-data-robotics" TargetMode="External"/><Relationship Id="rId5" Type="http://schemas.openxmlformats.org/officeDocument/2006/relationships/hyperlink" Target="https://research-innovation-community.ec.europa.eu/events/6dbuTGvrBoVcyOPhJ1SxO0/overview" TargetMode="External"/><Relationship Id="rId4" Type="http://schemas.openxmlformats.org/officeDocument/2006/relationships/hyperlink" Target="https://research-innovation-community.ec.europa.eu/events/2s2Xz6DhSgsazEcBuxo0Pm/overview"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IE" noProof="0"/>
              <a:t>Novelties in Work Programme 2026-2027 General Annexes</a:t>
            </a:r>
          </a:p>
        </p:txBody>
      </p:sp>
      <p:sp>
        <p:nvSpPr>
          <p:cNvPr id="3" name="Text Placeholder 2"/>
          <p:cNvSpPr>
            <a:spLocks noGrp="1"/>
          </p:cNvSpPr>
          <p:nvPr>
            <p:ph type="body" sz="quarter" idx="13"/>
          </p:nvPr>
        </p:nvSpPr>
        <p:spPr>
          <a:xfrm>
            <a:off x="8184423" y="4763589"/>
            <a:ext cx="3186584" cy="282864"/>
          </a:xfrm>
        </p:spPr>
        <p:txBody>
          <a:bodyPr/>
          <a:lstStyle/>
          <a:p>
            <a:pPr>
              <a:spcAft>
                <a:spcPts val="600"/>
              </a:spcAft>
            </a:pPr>
            <a:r>
              <a:rPr lang="en-GB" dirty="0"/>
              <a:t>Horizon Implementation Day</a:t>
            </a:r>
          </a:p>
        </p:txBody>
      </p:sp>
      <p:sp>
        <p:nvSpPr>
          <p:cNvPr id="4" name="Text Placeholder 3"/>
          <p:cNvSpPr>
            <a:spLocks noGrp="1"/>
          </p:cNvSpPr>
          <p:nvPr>
            <p:ph type="body" sz="quarter" idx="14"/>
          </p:nvPr>
        </p:nvSpPr>
        <p:spPr>
          <a:xfrm>
            <a:off x="8184423" y="5591908"/>
            <a:ext cx="3186584" cy="216000"/>
          </a:xfrm>
        </p:spPr>
        <p:txBody>
          <a:bodyPr vert="horz" lIns="91440" tIns="45720" rIns="91440" bIns="45720" rtlCol="0" anchor="t">
            <a:noAutofit/>
          </a:bodyPr>
          <a:lstStyle/>
          <a:p>
            <a:r>
              <a:rPr lang="en-GB"/>
              <a:t>20 January 2026</a:t>
            </a:r>
          </a:p>
        </p:txBody>
      </p:sp>
    </p:spTree>
    <p:extLst>
      <p:ext uri="{BB962C8B-B14F-4D97-AF65-F5344CB8AC3E}">
        <p14:creationId xmlns:p14="http://schemas.microsoft.com/office/powerpoint/2010/main" val="6504324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2BA9C3-18F3-5116-122F-B60D5F3AEB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A9897C-F401-0243-D791-E321186E1354}"/>
              </a:ext>
            </a:extLst>
          </p:cNvPr>
          <p:cNvSpPr>
            <a:spLocks noGrp="1"/>
          </p:cNvSpPr>
          <p:nvPr>
            <p:ph type="title"/>
          </p:nvPr>
        </p:nvSpPr>
        <p:spPr>
          <a:xfrm>
            <a:off x="1882800" y="482860"/>
            <a:ext cx="9470136" cy="564543"/>
          </a:xfrm>
        </p:spPr>
        <p:txBody>
          <a:bodyPr/>
          <a:lstStyle/>
          <a:p>
            <a:r>
              <a:rPr lang="en-GB" sz="3600" dirty="0"/>
              <a:t>Updates Application form part </a:t>
            </a:r>
            <a:r>
              <a:rPr lang="en-GB" dirty="0"/>
              <a:t>B – Impact</a:t>
            </a:r>
            <a:endParaRPr lang="en-GB" sz="3600" dirty="0">
              <a:cs typeface="Arial"/>
            </a:endParaRPr>
          </a:p>
        </p:txBody>
      </p:sp>
      <p:grpSp>
        <p:nvGrpSpPr>
          <p:cNvPr id="4" name="Group 3">
            <a:extLst>
              <a:ext uri="{FF2B5EF4-FFF2-40B4-BE49-F238E27FC236}">
                <a16:creationId xmlns:a16="http://schemas.microsoft.com/office/drawing/2014/main" id="{8D2B484D-AB10-0D26-4B38-94B493EB6317}"/>
              </a:ext>
            </a:extLst>
          </p:cNvPr>
          <p:cNvGrpSpPr/>
          <p:nvPr/>
        </p:nvGrpSpPr>
        <p:grpSpPr>
          <a:xfrm>
            <a:off x="838200" y="333131"/>
            <a:ext cx="864000" cy="864000"/>
            <a:chOff x="10070085" y="4807760"/>
            <a:chExt cx="864000" cy="864000"/>
          </a:xfrm>
        </p:grpSpPr>
        <p:sp>
          <p:nvSpPr>
            <p:cNvPr id="5" name="Oval 4">
              <a:extLst>
                <a:ext uri="{FF2B5EF4-FFF2-40B4-BE49-F238E27FC236}">
                  <a16:creationId xmlns:a16="http://schemas.microsoft.com/office/drawing/2014/main" id="{F0017FE1-83C3-1275-07DF-80C4083A95A5}"/>
                </a:ext>
              </a:extLst>
            </p:cNvPr>
            <p:cNvSpPr/>
            <p:nvPr/>
          </p:nvSpPr>
          <p:spPr>
            <a:xfrm>
              <a:off x="10070085" y="4807760"/>
              <a:ext cx="864000" cy="864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C25CDEC7-241F-9D69-A8F0-E32BF63D34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4320" y="4841995"/>
              <a:ext cx="795530" cy="795530"/>
            </a:xfrm>
            <a:prstGeom prst="rect">
              <a:avLst/>
            </a:prstGeom>
          </p:spPr>
        </p:pic>
      </p:grpSp>
      <p:sp>
        <p:nvSpPr>
          <p:cNvPr id="3" name="Text Placeholder 2">
            <a:extLst>
              <a:ext uri="{FF2B5EF4-FFF2-40B4-BE49-F238E27FC236}">
                <a16:creationId xmlns:a16="http://schemas.microsoft.com/office/drawing/2014/main" id="{5427AC90-3E20-9D1A-14EA-9BEE731845F2}"/>
              </a:ext>
            </a:extLst>
          </p:cNvPr>
          <p:cNvSpPr txBox="1">
            <a:spLocks/>
          </p:cNvSpPr>
          <p:nvPr/>
        </p:nvSpPr>
        <p:spPr>
          <a:xfrm>
            <a:off x="839018" y="1560416"/>
            <a:ext cx="5260768" cy="4093428"/>
          </a:xfrm>
          <a:prstGeom prst="rect">
            <a:avLst/>
          </a:prstGeom>
        </p:spPr>
        <p:txBody>
          <a:bodyPr vert="horz" lIns="91440" tIns="45720" rIns="91440" bIns="45720" rtlCol="0" anchor="t">
            <a:sp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2400"/>
              </a:spcBef>
            </a:pPr>
            <a:r>
              <a:rPr lang="it-IT" b="0" dirty="0" err="1">
                <a:solidFill>
                  <a:schemeClr val="tx1"/>
                </a:solidFill>
                <a:ea typeface="+mn-lt"/>
                <a:cs typeface="+mn-lt"/>
              </a:rPr>
              <a:t>Where</a:t>
            </a:r>
            <a:r>
              <a:rPr lang="it-IT" b="0" dirty="0">
                <a:solidFill>
                  <a:schemeClr val="tx1"/>
                </a:solidFill>
                <a:ea typeface="+mn-lt"/>
                <a:cs typeface="+mn-lt"/>
              </a:rPr>
              <a:t> </a:t>
            </a:r>
            <a:r>
              <a:rPr lang="it-IT" b="0" dirty="0" err="1">
                <a:solidFill>
                  <a:schemeClr val="tx1"/>
                </a:solidFill>
                <a:ea typeface="+mn-lt"/>
                <a:cs typeface="+mn-lt"/>
              </a:rPr>
              <a:t>applicable</a:t>
            </a:r>
            <a:r>
              <a:rPr lang="it-IT" b="0" dirty="0">
                <a:solidFill>
                  <a:schemeClr val="tx1"/>
                </a:solidFill>
                <a:ea typeface="+mn-lt"/>
                <a:cs typeface="+mn-lt"/>
              </a:rPr>
              <a:t>, and </a:t>
            </a:r>
            <a:r>
              <a:rPr lang="it-IT" b="0" dirty="0" err="1">
                <a:solidFill>
                  <a:schemeClr val="tx1"/>
                </a:solidFill>
                <a:ea typeface="+mn-lt"/>
                <a:cs typeface="+mn-lt"/>
              </a:rPr>
              <a:t>excluding</a:t>
            </a:r>
            <a:r>
              <a:rPr lang="it-IT" b="0" dirty="0">
                <a:solidFill>
                  <a:schemeClr val="tx1"/>
                </a:solidFill>
                <a:ea typeface="+mn-lt"/>
                <a:cs typeface="+mn-lt"/>
              </a:rPr>
              <a:t> ERC, EIC and </a:t>
            </a:r>
            <a:r>
              <a:rPr lang="it-IT" b="0" dirty="0" err="1">
                <a:solidFill>
                  <a:schemeClr val="tx1"/>
                </a:solidFill>
                <a:ea typeface="+mn-lt"/>
                <a:cs typeface="+mn-lt"/>
              </a:rPr>
              <a:t>MSCA</a:t>
            </a:r>
            <a:r>
              <a:rPr lang="it-IT" b="0" dirty="0">
                <a:solidFill>
                  <a:schemeClr val="tx1"/>
                </a:solidFill>
                <a:ea typeface="+mn-lt"/>
                <a:cs typeface="+mn-lt"/>
              </a:rPr>
              <a:t> actions:</a:t>
            </a:r>
            <a:endParaRPr lang="en-US" b="0" dirty="0">
              <a:solidFill>
                <a:schemeClr val="tx1"/>
              </a:solidFill>
              <a:ea typeface="+mn-lt"/>
              <a:cs typeface="+mn-lt"/>
            </a:endParaRPr>
          </a:p>
          <a:p>
            <a:pPr>
              <a:spcBef>
                <a:spcPts val="2400"/>
              </a:spcBef>
            </a:pPr>
            <a:r>
              <a:rPr lang="it-IT" dirty="0">
                <a:solidFill>
                  <a:schemeClr val="tx1"/>
                </a:solidFill>
                <a:ea typeface="+mn-lt"/>
                <a:cs typeface="+mn-lt"/>
              </a:rPr>
              <a:t>Impact </a:t>
            </a:r>
            <a:r>
              <a:rPr lang="it-IT" dirty="0" err="1">
                <a:solidFill>
                  <a:schemeClr val="tx1"/>
                </a:solidFill>
                <a:ea typeface="+mn-lt"/>
                <a:cs typeface="+mn-lt"/>
              </a:rPr>
              <a:t>criterion</a:t>
            </a:r>
            <a:r>
              <a:rPr lang="it-IT" dirty="0">
                <a:solidFill>
                  <a:schemeClr val="tx1"/>
                </a:solidFill>
                <a:ea typeface="+mn-lt"/>
                <a:cs typeface="+mn-lt"/>
              </a:rPr>
              <a:t> </a:t>
            </a:r>
            <a:r>
              <a:rPr lang="it-IT" dirty="0" err="1">
                <a:solidFill>
                  <a:schemeClr val="tx1"/>
                </a:solidFill>
                <a:ea typeface="+mn-lt"/>
                <a:cs typeface="+mn-lt"/>
              </a:rPr>
              <a:t>Section</a:t>
            </a:r>
            <a:r>
              <a:rPr lang="it-IT" dirty="0">
                <a:solidFill>
                  <a:schemeClr val="tx1"/>
                </a:solidFill>
                <a:ea typeface="+mn-lt"/>
                <a:cs typeface="+mn-lt"/>
              </a:rPr>
              <a:t> 2.1</a:t>
            </a:r>
            <a:endParaRPr lang="en-US" dirty="0">
              <a:solidFill>
                <a:schemeClr val="tx1"/>
              </a:solidFill>
              <a:ea typeface="+mn-lt"/>
              <a:cs typeface="+mn-lt"/>
            </a:endParaRPr>
          </a:p>
          <a:p>
            <a:pPr marL="342900" indent="-342900">
              <a:spcBef>
                <a:spcPts val="2400"/>
              </a:spcBef>
              <a:buFont typeface="Arial"/>
              <a:buChar char="•"/>
            </a:pPr>
            <a:r>
              <a:rPr lang="it-IT" b="0" dirty="0">
                <a:solidFill>
                  <a:schemeClr val="tx1"/>
                </a:solidFill>
                <a:ea typeface="+mn-lt"/>
                <a:cs typeface="+mn-lt"/>
              </a:rPr>
              <a:t>The “</a:t>
            </a:r>
            <a:r>
              <a:rPr lang="it-IT" dirty="0" err="1">
                <a:solidFill>
                  <a:schemeClr val="tx1"/>
                </a:solidFill>
                <a:ea typeface="+mn-lt"/>
                <a:cs typeface="+mn-lt"/>
              </a:rPr>
              <a:t>Project’s</a:t>
            </a:r>
            <a:r>
              <a:rPr lang="it-IT" dirty="0">
                <a:solidFill>
                  <a:schemeClr val="tx1"/>
                </a:solidFill>
                <a:ea typeface="+mn-lt"/>
                <a:cs typeface="+mn-lt"/>
              </a:rPr>
              <a:t> pathways </a:t>
            </a:r>
            <a:r>
              <a:rPr lang="it-IT" dirty="0" err="1">
                <a:solidFill>
                  <a:schemeClr val="tx1"/>
                </a:solidFill>
                <a:ea typeface="+mn-lt"/>
                <a:cs typeface="+mn-lt"/>
              </a:rPr>
              <a:t>towards</a:t>
            </a:r>
            <a:r>
              <a:rPr lang="it-IT" dirty="0">
                <a:solidFill>
                  <a:schemeClr val="tx1"/>
                </a:solidFill>
                <a:ea typeface="+mn-lt"/>
                <a:cs typeface="+mn-lt"/>
              </a:rPr>
              <a:t> impact</a:t>
            </a:r>
            <a:r>
              <a:rPr lang="it-IT" b="0" dirty="0">
                <a:solidFill>
                  <a:schemeClr val="tx1"/>
                </a:solidFill>
                <a:ea typeface="+mn-lt"/>
                <a:cs typeface="+mn-lt"/>
              </a:rPr>
              <a:t>” </a:t>
            </a:r>
            <a:r>
              <a:rPr lang="it-IT" b="0" dirty="0" err="1">
                <a:solidFill>
                  <a:schemeClr val="tx1"/>
                </a:solidFill>
                <a:ea typeface="+mn-lt"/>
                <a:cs typeface="+mn-lt"/>
              </a:rPr>
              <a:t>subsection</a:t>
            </a:r>
            <a:r>
              <a:rPr lang="it-IT" b="0" dirty="0">
                <a:solidFill>
                  <a:schemeClr val="tx1"/>
                </a:solidFill>
                <a:ea typeface="+mn-lt"/>
                <a:cs typeface="+mn-lt"/>
              </a:rPr>
              <a:t> </a:t>
            </a:r>
            <a:r>
              <a:rPr lang="it-IT" b="0" dirty="0" err="1">
                <a:solidFill>
                  <a:schemeClr val="tx1"/>
                </a:solidFill>
                <a:ea typeface="+mn-lt"/>
                <a:cs typeface="+mn-lt"/>
              </a:rPr>
              <a:t>was</a:t>
            </a:r>
            <a:r>
              <a:rPr lang="it-IT" b="0" dirty="0">
                <a:solidFill>
                  <a:schemeClr val="tx1"/>
                </a:solidFill>
                <a:ea typeface="+mn-lt"/>
                <a:cs typeface="+mn-lt"/>
              </a:rPr>
              <a:t> </a:t>
            </a:r>
            <a:r>
              <a:rPr lang="it-IT" b="0" dirty="0" err="1">
                <a:solidFill>
                  <a:schemeClr val="tx1"/>
                </a:solidFill>
                <a:ea typeface="+mn-lt"/>
                <a:cs typeface="+mn-lt"/>
              </a:rPr>
              <a:t>simplified</a:t>
            </a:r>
            <a:r>
              <a:rPr lang="it-IT" b="0" dirty="0">
                <a:solidFill>
                  <a:schemeClr val="tx1"/>
                </a:solidFill>
                <a:ea typeface="+mn-lt"/>
                <a:cs typeface="+mn-lt"/>
              </a:rPr>
              <a:t> and the </a:t>
            </a:r>
            <a:r>
              <a:rPr lang="it-IT" b="0" dirty="0" err="1">
                <a:solidFill>
                  <a:schemeClr val="tx1"/>
                </a:solidFill>
                <a:ea typeface="+mn-lt"/>
                <a:cs typeface="+mn-lt"/>
              </a:rPr>
              <a:t>subpoint</a:t>
            </a:r>
            <a:r>
              <a:rPr lang="it-IT" b="0" dirty="0">
                <a:solidFill>
                  <a:schemeClr val="tx1"/>
                </a:solidFill>
                <a:ea typeface="+mn-lt"/>
                <a:cs typeface="+mn-lt"/>
              </a:rPr>
              <a:t> b) </a:t>
            </a:r>
            <a:r>
              <a:rPr lang="it-IT" b="0" dirty="0" err="1">
                <a:solidFill>
                  <a:schemeClr val="tx1"/>
                </a:solidFill>
                <a:ea typeface="+mn-lt"/>
                <a:cs typeface="+mn-lt"/>
              </a:rPr>
              <a:t>asking</a:t>
            </a:r>
            <a:r>
              <a:rPr lang="it-IT" b="0" dirty="0">
                <a:solidFill>
                  <a:schemeClr val="tx1"/>
                </a:solidFill>
                <a:ea typeface="+mn-lt"/>
                <a:cs typeface="+mn-lt"/>
              </a:rPr>
              <a:t> a </a:t>
            </a:r>
            <a:r>
              <a:rPr lang="it-IT" b="0" dirty="0" err="1">
                <a:solidFill>
                  <a:schemeClr val="tx1"/>
                </a:solidFill>
                <a:ea typeface="+mn-lt"/>
                <a:cs typeface="+mn-lt"/>
              </a:rPr>
              <a:t>detailed</a:t>
            </a:r>
            <a:r>
              <a:rPr lang="it-IT" b="0" dirty="0">
                <a:solidFill>
                  <a:schemeClr val="tx1"/>
                </a:solidFill>
                <a:ea typeface="+mn-lt"/>
                <a:cs typeface="+mn-lt"/>
              </a:rPr>
              <a:t> </a:t>
            </a:r>
            <a:r>
              <a:rPr lang="it-IT" b="0" dirty="0" err="1">
                <a:solidFill>
                  <a:schemeClr val="tx1"/>
                </a:solidFill>
                <a:ea typeface="+mn-lt"/>
                <a:cs typeface="+mn-lt"/>
              </a:rPr>
              <a:t>indication</a:t>
            </a:r>
            <a:r>
              <a:rPr lang="it-IT" b="0" dirty="0">
                <a:solidFill>
                  <a:schemeClr val="tx1"/>
                </a:solidFill>
                <a:ea typeface="+mn-lt"/>
                <a:cs typeface="+mn-lt"/>
              </a:rPr>
              <a:t> of the scale and </a:t>
            </a:r>
            <a:r>
              <a:rPr lang="it-IT" b="0" dirty="0" err="1">
                <a:solidFill>
                  <a:schemeClr val="tx1"/>
                </a:solidFill>
                <a:ea typeface="+mn-lt"/>
                <a:cs typeface="+mn-lt"/>
              </a:rPr>
              <a:t>significance</a:t>
            </a:r>
            <a:r>
              <a:rPr lang="it-IT" b="0" dirty="0">
                <a:solidFill>
                  <a:schemeClr val="tx1"/>
                </a:solidFill>
                <a:ea typeface="+mn-lt"/>
                <a:cs typeface="+mn-lt"/>
              </a:rPr>
              <a:t> of project </a:t>
            </a:r>
            <a:r>
              <a:rPr lang="it-IT" b="0" dirty="0" err="1">
                <a:solidFill>
                  <a:schemeClr val="tx1"/>
                </a:solidFill>
                <a:ea typeface="+mn-lt"/>
                <a:cs typeface="+mn-lt"/>
              </a:rPr>
              <a:t>contributions</a:t>
            </a:r>
            <a:r>
              <a:rPr lang="it-IT" b="0" dirty="0">
                <a:solidFill>
                  <a:schemeClr val="tx1"/>
                </a:solidFill>
                <a:ea typeface="+mn-lt"/>
                <a:cs typeface="+mn-lt"/>
              </a:rPr>
              <a:t> </a:t>
            </a:r>
            <a:r>
              <a:rPr lang="it-IT" b="0" dirty="0" err="1">
                <a:solidFill>
                  <a:schemeClr val="tx1"/>
                </a:solidFill>
                <a:ea typeface="+mn-lt"/>
                <a:cs typeface="+mn-lt"/>
              </a:rPr>
              <a:t>was</a:t>
            </a:r>
            <a:r>
              <a:rPr lang="it-IT" b="0" dirty="0">
                <a:solidFill>
                  <a:schemeClr val="tx1"/>
                </a:solidFill>
                <a:ea typeface="+mn-lt"/>
                <a:cs typeface="+mn-lt"/>
              </a:rPr>
              <a:t> </a:t>
            </a:r>
            <a:r>
              <a:rPr lang="it-IT" b="0" dirty="0" err="1">
                <a:solidFill>
                  <a:schemeClr val="tx1"/>
                </a:solidFill>
                <a:ea typeface="+mn-lt"/>
                <a:cs typeface="+mn-lt"/>
              </a:rPr>
              <a:t>removed</a:t>
            </a:r>
            <a:r>
              <a:rPr lang="it-IT" b="0" dirty="0">
                <a:solidFill>
                  <a:schemeClr val="tx1"/>
                </a:solidFill>
                <a:ea typeface="+mn-lt"/>
                <a:cs typeface="+mn-lt"/>
              </a:rPr>
              <a:t> from the template. </a:t>
            </a:r>
            <a:r>
              <a:rPr lang="it-IT" b="0" dirty="0" err="1">
                <a:solidFill>
                  <a:schemeClr val="tx1"/>
                </a:solidFill>
                <a:ea typeface="+mn-lt"/>
                <a:cs typeface="+mn-lt"/>
              </a:rPr>
              <a:t>We</a:t>
            </a:r>
            <a:r>
              <a:rPr lang="it-IT" b="0" dirty="0">
                <a:solidFill>
                  <a:schemeClr val="tx1"/>
                </a:solidFill>
                <a:ea typeface="+mn-lt"/>
                <a:cs typeface="+mn-lt"/>
              </a:rPr>
              <a:t> </a:t>
            </a:r>
            <a:r>
              <a:rPr lang="it-IT" b="0" dirty="0" err="1">
                <a:solidFill>
                  <a:schemeClr val="tx1"/>
                </a:solidFill>
                <a:ea typeface="+mn-lt"/>
                <a:cs typeface="+mn-lt"/>
              </a:rPr>
              <a:t>now</a:t>
            </a:r>
            <a:r>
              <a:rPr lang="it-IT" b="0" dirty="0">
                <a:solidFill>
                  <a:schemeClr val="tx1"/>
                </a:solidFill>
                <a:ea typeface="+mn-lt"/>
                <a:cs typeface="+mn-lt"/>
              </a:rPr>
              <a:t> </a:t>
            </a:r>
            <a:r>
              <a:rPr lang="it-IT" b="0" dirty="0" err="1">
                <a:solidFill>
                  <a:schemeClr val="tx1"/>
                </a:solidFill>
                <a:ea typeface="+mn-lt"/>
                <a:cs typeface="+mn-lt"/>
              </a:rPr>
              <a:t>ask</a:t>
            </a:r>
            <a:r>
              <a:rPr lang="it-IT" b="0" dirty="0">
                <a:solidFill>
                  <a:schemeClr val="tx1"/>
                </a:solidFill>
                <a:ea typeface="+mn-lt"/>
                <a:cs typeface="+mn-lt"/>
              </a:rPr>
              <a:t> </a:t>
            </a:r>
            <a:r>
              <a:rPr lang="it-IT" b="0" dirty="0" err="1">
                <a:solidFill>
                  <a:schemeClr val="tx1"/>
                </a:solidFill>
                <a:ea typeface="+mn-lt"/>
                <a:cs typeface="+mn-lt"/>
              </a:rPr>
              <a:t>only</a:t>
            </a:r>
            <a:r>
              <a:rPr lang="it-IT" b="0" dirty="0">
                <a:solidFill>
                  <a:schemeClr val="tx1"/>
                </a:solidFill>
                <a:ea typeface="+mn-lt"/>
                <a:cs typeface="+mn-lt"/>
              </a:rPr>
              <a:t> to “</a:t>
            </a:r>
            <a:r>
              <a:rPr lang="it-IT" b="0" dirty="0" err="1">
                <a:solidFill>
                  <a:schemeClr val="tx1"/>
                </a:solidFill>
                <a:ea typeface="+mn-lt"/>
                <a:cs typeface="+mn-lt"/>
              </a:rPr>
              <a:t>Provide</a:t>
            </a:r>
            <a:r>
              <a:rPr lang="it-IT" b="0" dirty="0">
                <a:solidFill>
                  <a:schemeClr val="tx1"/>
                </a:solidFill>
                <a:ea typeface="+mn-lt"/>
                <a:cs typeface="+mn-lt"/>
              </a:rPr>
              <a:t> </a:t>
            </a:r>
            <a:r>
              <a:rPr lang="it-IT" b="0" dirty="0" err="1">
                <a:solidFill>
                  <a:schemeClr val="tx1"/>
                </a:solidFill>
                <a:ea typeface="+mn-lt"/>
                <a:cs typeface="+mn-lt"/>
              </a:rPr>
              <a:t>quantified</a:t>
            </a:r>
            <a:r>
              <a:rPr lang="it-IT" b="0" dirty="0">
                <a:solidFill>
                  <a:schemeClr val="tx1"/>
                </a:solidFill>
                <a:ea typeface="+mn-lt"/>
                <a:cs typeface="+mn-lt"/>
              </a:rPr>
              <a:t> </a:t>
            </a:r>
            <a:r>
              <a:rPr lang="it-IT" b="0" dirty="0" err="1">
                <a:solidFill>
                  <a:schemeClr val="tx1"/>
                </a:solidFill>
                <a:ea typeface="+mn-lt"/>
                <a:cs typeface="+mn-lt"/>
              </a:rPr>
              <a:t>estimates</a:t>
            </a:r>
            <a:r>
              <a:rPr lang="it-IT" b="0" dirty="0">
                <a:solidFill>
                  <a:schemeClr val="tx1"/>
                </a:solidFill>
                <a:ea typeface="+mn-lt"/>
                <a:cs typeface="+mn-lt"/>
              </a:rPr>
              <a:t> </a:t>
            </a:r>
            <a:r>
              <a:rPr lang="it-IT" b="0" dirty="0" err="1">
                <a:solidFill>
                  <a:schemeClr val="tx1"/>
                </a:solidFill>
                <a:ea typeface="+mn-lt"/>
                <a:cs typeface="+mn-lt"/>
              </a:rPr>
              <a:t>when</a:t>
            </a:r>
            <a:r>
              <a:rPr lang="it-IT" b="0" dirty="0">
                <a:solidFill>
                  <a:schemeClr val="tx1"/>
                </a:solidFill>
                <a:ea typeface="+mn-lt"/>
                <a:cs typeface="+mn-lt"/>
              </a:rPr>
              <a:t> </a:t>
            </a:r>
            <a:r>
              <a:rPr lang="it-IT" b="0" dirty="0" err="1">
                <a:solidFill>
                  <a:schemeClr val="tx1"/>
                </a:solidFill>
                <a:ea typeface="+mn-lt"/>
                <a:cs typeface="+mn-lt"/>
              </a:rPr>
              <a:t>possible</a:t>
            </a:r>
            <a:r>
              <a:rPr lang="it-IT" b="0" dirty="0">
                <a:solidFill>
                  <a:schemeClr val="tx1"/>
                </a:solidFill>
                <a:ea typeface="+mn-lt"/>
                <a:cs typeface="+mn-lt"/>
              </a:rPr>
              <a:t> and </a:t>
            </a:r>
            <a:r>
              <a:rPr lang="it-IT" b="0" dirty="0" err="1">
                <a:solidFill>
                  <a:schemeClr val="tx1"/>
                </a:solidFill>
                <a:ea typeface="+mn-lt"/>
                <a:cs typeface="+mn-lt"/>
              </a:rPr>
              <a:t>relevant</a:t>
            </a:r>
            <a:r>
              <a:rPr lang="it-IT" b="0" dirty="0">
                <a:solidFill>
                  <a:schemeClr val="tx1"/>
                </a:solidFill>
                <a:ea typeface="+mn-lt"/>
                <a:cs typeface="+mn-lt"/>
              </a:rPr>
              <a:t>”</a:t>
            </a:r>
            <a:endParaRPr lang="en-US" dirty="0">
              <a:solidFill>
                <a:schemeClr val="tx1"/>
              </a:solidFill>
              <a:cs typeface="Arial"/>
            </a:endParaRPr>
          </a:p>
        </p:txBody>
      </p:sp>
      <p:pic>
        <p:nvPicPr>
          <p:cNvPr id="8" name="Picture 7" descr="A screenshot of a document&#10;&#10;AI-generated content may be incorrect.">
            <a:extLst>
              <a:ext uri="{FF2B5EF4-FFF2-40B4-BE49-F238E27FC236}">
                <a16:creationId xmlns:a16="http://schemas.microsoft.com/office/drawing/2014/main" id="{500D2C99-0876-B2C1-FF7C-B9F3655DB172}"/>
              </a:ext>
            </a:extLst>
          </p:cNvPr>
          <p:cNvPicPr>
            <a:picLocks noChangeAspect="1"/>
          </p:cNvPicPr>
          <p:nvPr/>
        </p:nvPicPr>
        <p:blipFill>
          <a:blip r:embed="rId3"/>
          <a:stretch>
            <a:fillRect/>
          </a:stretch>
        </p:blipFill>
        <p:spPr>
          <a:xfrm>
            <a:off x="6099786" y="1197429"/>
            <a:ext cx="5356117" cy="4819403"/>
          </a:xfrm>
          <a:prstGeom prst="rect">
            <a:avLst/>
          </a:prstGeom>
        </p:spPr>
      </p:pic>
    </p:spTree>
    <p:extLst>
      <p:ext uri="{BB962C8B-B14F-4D97-AF65-F5344CB8AC3E}">
        <p14:creationId xmlns:p14="http://schemas.microsoft.com/office/powerpoint/2010/main" val="26829568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CDD281-F13E-0094-3A83-D17BDAB692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F43158-3CA7-0B77-04C6-DAC769234E8D}"/>
              </a:ext>
            </a:extLst>
          </p:cNvPr>
          <p:cNvSpPr>
            <a:spLocks noGrp="1"/>
          </p:cNvSpPr>
          <p:nvPr>
            <p:ph type="title"/>
          </p:nvPr>
        </p:nvSpPr>
        <p:spPr>
          <a:xfrm>
            <a:off x="847309" y="482860"/>
            <a:ext cx="11205589" cy="564543"/>
          </a:xfrm>
        </p:spPr>
        <p:txBody>
          <a:bodyPr/>
          <a:lstStyle/>
          <a:p>
            <a:r>
              <a:rPr lang="en-GB" sz="3600" dirty="0"/>
              <a:t>Updates Application form part </a:t>
            </a:r>
            <a:r>
              <a:rPr lang="en-GB" dirty="0"/>
              <a:t>B – Implementation</a:t>
            </a:r>
            <a:endParaRPr lang="en-GB" sz="3600" dirty="0">
              <a:cs typeface="Arial"/>
            </a:endParaRPr>
          </a:p>
        </p:txBody>
      </p:sp>
      <p:sp>
        <p:nvSpPr>
          <p:cNvPr id="3" name="Text Placeholder 2">
            <a:extLst>
              <a:ext uri="{FF2B5EF4-FFF2-40B4-BE49-F238E27FC236}">
                <a16:creationId xmlns:a16="http://schemas.microsoft.com/office/drawing/2014/main" id="{0C4DB258-FF02-6207-B70B-BBD82CB96BCE}"/>
              </a:ext>
            </a:extLst>
          </p:cNvPr>
          <p:cNvSpPr txBox="1">
            <a:spLocks/>
          </p:cNvSpPr>
          <p:nvPr/>
        </p:nvSpPr>
        <p:spPr>
          <a:xfrm>
            <a:off x="838199" y="1197963"/>
            <a:ext cx="5458692" cy="4616648"/>
          </a:xfrm>
          <a:prstGeom prst="rect">
            <a:avLst/>
          </a:prstGeom>
        </p:spPr>
        <p:txBody>
          <a:bodyPr vert="horz" lIns="91440" tIns="45720" rIns="91440" bIns="45720" rtlCol="0" anchor="t">
            <a:sp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2400"/>
              </a:spcBef>
            </a:pPr>
            <a:r>
              <a:rPr lang="it-IT" b="0" dirty="0" err="1">
                <a:solidFill>
                  <a:schemeClr val="tx1"/>
                </a:solidFill>
                <a:ea typeface="+mn-lt"/>
                <a:cs typeface="+mn-lt"/>
              </a:rPr>
              <a:t>Where</a:t>
            </a:r>
            <a:r>
              <a:rPr lang="it-IT" b="0" dirty="0">
                <a:solidFill>
                  <a:schemeClr val="tx1"/>
                </a:solidFill>
                <a:ea typeface="+mn-lt"/>
                <a:cs typeface="+mn-lt"/>
              </a:rPr>
              <a:t> </a:t>
            </a:r>
            <a:r>
              <a:rPr lang="it-IT" b="0" dirty="0" err="1">
                <a:solidFill>
                  <a:schemeClr val="tx1"/>
                </a:solidFill>
                <a:ea typeface="+mn-lt"/>
                <a:cs typeface="+mn-lt"/>
              </a:rPr>
              <a:t>applicable</a:t>
            </a:r>
            <a:r>
              <a:rPr lang="it-IT" b="0" dirty="0">
                <a:solidFill>
                  <a:schemeClr val="tx1"/>
                </a:solidFill>
                <a:ea typeface="+mn-lt"/>
                <a:cs typeface="+mn-lt"/>
              </a:rPr>
              <a:t>, and </a:t>
            </a:r>
            <a:r>
              <a:rPr lang="it-IT" b="0" dirty="0" err="1">
                <a:solidFill>
                  <a:schemeClr val="tx1"/>
                </a:solidFill>
                <a:ea typeface="+mn-lt"/>
                <a:cs typeface="+mn-lt"/>
              </a:rPr>
              <a:t>excluding</a:t>
            </a:r>
            <a:r>
              <a:rPr lang="it-IT" b="0" dirty="0">
                <a:solidFill>
                  <a:schemeClr val="tx1"/>
                </a:solidFill>
                <a:ea typeface="+mn-lt"/>
                <a:cs typeface="+mn-lt"/>
              </a:rPr>
              <a:t> ERC, EIC and MSCA actions:</a:t>
            </a:r>
            <a:endParaRPr lang="en-US" b="0" dirty="0">
              <a:solidFill>
                <a:schemeClr val="tx1"/>
              </a:solidFill>
              <a:ea typeface="+mn-lt"/>
              <a:cs typeface="+mn-lt"/>
            </a:endParaRPr>
          </a:p>
          <a:p>
            <a:pPr>
              <a:spcBef>
                <a:spcPts val="2400"/>
              </a:spcBef>
            </a:pPr>
            <a:r>
              <a:rPr lang="it-IT" dirty="0" err="1">
                <a:solidFill>
                  <a:schemeClr val="tx1"/>
                </a:solidFill>
                <a:ea typeface="+mn-lt"/>
                <a:cs typeface="+mn-lt"/>
              </a:rPr>
              <a:t>Implementation</a:t>
            </a:r>
            <a:r>
              <a:rPr lang="it-IT" dirty="0">
                <a:solidFill>
                  <a:schemeClr val="tx1"/>
                </a:solidFill>
                <a:ea typeface="+mn-lt"/>
                <a:cs typeface="+mn-lt"/>
              </a:rPr>
              <a:t> </a:t>
            </a:r>
            <a:r>
              <a:rPr lang="it-IT" dirty="0" err="1">
                <a:solidFill>
                  <a:schemeClr val="tx1"/>
                </a:solidFill>
                <a:ea typeface="+mn-lt"/>
                <a:cs typeface="+mn-lt"/>
              </a:rPr>
              <a:t>criterion</a:t>
            </a:r>
            <a:r>
              <a:rPr lang="it-IT" dirty="0">
                <a:solidFill>
                  <a:schemeClr val="tx1"/>
                </a:solidFill>
                <a:ea typeface="+mn-lt"/>
                <a:cs typeface="+mn-lt"/>
              </a:rPr>
              <a:t> </a:t>
            </a:r>
            <a:endParaRPr lang="it-IT" b="0" dirty="0">
              <a:solidFill>
                <a:schemeClr val="tx1"/>
              </a:solidFill>
              <a:ea typeface="+mn-lt"/>
              <a:cs typeface="+mn-lt"/>
            </a:endParaRPr>
          </a:p>
          <a:p>
            <a:pPr marL="285750" indent="-285750">
              <a:spcBef>
                <a:spcPts val="2400"/>
              </a:spcBef>
              <a:buFont typeface="Arial"/>
              <a:buChar char="•"/>
            </a:pPr>
            <a:r>
              <a:rPr lang="it-IT" dirty="0" err="1">
                <a:solidFill>
                  <a:schemeClr val="tx1"/>
                </a:solidFill>
                <a:ea typeface="+mn-lt"/>
                <a:cs typeface="+mn-lt"/>
              </a:rPr>
              <a:t>Table</a:t>
            </a:r>
            <a:r>
              <a:rPr lang="it-IT" dirty="0">
                <a:solidFill>
                  <a:schemeClr val="tx1"/>
                </a:solidFill>
                <a:ea typeface="+mn-lt"/>
                <a:cs typeface="+mn-lt"/>
              </a:rPr>
              <a:t> 3.1h</a:t>
            </a:r>
            <a:r>
              <a:rPr lang="it-IT" b="0" dirty="0">
                <a:solidFill>
                  <a:schemeClr val="tx1"/>
                </a:solidFill>
                <a:ea typeface="+mn-lt"/>
                <a:cs typeface="+mn-lt"/>
              </a:rPr>
              <a:t> “</a:t>
            </a:r>
            <a:r>
              <a:rPr lang="it-IT" b="0" dirty="0" err="1">
                <a:solidFill>
                  <a:schemeClr val="tx1"/>
                </a:solidFill>
                <a:ea typeface="+mn-lt"/>
                <a:cs typeface="+mn-lt"/>
              </a:rPr>
              <a:t>Purchase</a:t>
            </a:r>
            <a:r>
              <a:rPr lang="it-IT" b="0" dirty="0">
                <a:solidFill>
                  <a:schemeClr val="tx1"/>
                </a:solidFill>
                <a:ea typeface="+mn-lt"/>
                <a:cs typeface="+mn-lt"/>
              </a:rPr>
              <a:t> costs” </a:t>
            </a:r>
            <a:r>
              <a:rPr lang="it-IT" b="0" dirty="0" err="1">
                <a:solidFill>
                  <a:schemeClr val="tx1"/>
                </a:solidFill>
                <a:ea typeface="+mn-lt"/>
                <a:cs typeface="+mn-lt"/>
              </a:rPr>
              <a:t>has</a:t>
            </a:r>
            <a:r>
              <a:rPr lang="it-IT" b="0" dirty="0">
                <a:solidFill>
                  <a:schemeClr val="tx1"/>
                </a:solidFill>
                <a:ea typeface="+mn-lt"/>
                <a:cs typeface="+mn-lt"/>
              </a:rPr>
              <a:t> </a:t>
            </a:r>
            <a:r>
              <a:rPr lang="it-IT" b="0" dirty="0" err="1">
                <a:solidFill>
                  <a:schemeClr val="tx1"/>
                </a:solidFill>
                <a:ea typeface="+mn-lt"/>
                <a:cs typeface="+mn-lt"/>
              </a:rPr>
              <a:t>been</a:t>
            </a:r>
            <a:r>
              <a:rPr lang="it-IT" b="0" dirty="0">
                <a:solidFill>
                  <a:schemeClr val="tx1"/>
                </a:solidFill>
                <a:ea typeface="+mn-lt"/>
                <a:cs typeface="+mn-lt"/>
              </a:rPr>
              <a:t> </a:t>
            </a:r>
            <a:r>
              <a:rPr lang="it-IT" b="0" dirty="0" err="1">
                <a:solidFill>
                  <a:schemeClr val="tx1"/>
                </a:solidFill>
                <a:ea typeface="+mn-lt"/>
                <a:cs typeface="+mn-lt"/>
              </a:rPr>
              <a:t>simplified</a:t>
            </a:r>
            <a:r>
              <a:rPr lang="it-IT" b="0" dirty="0">
                <a:solidFill>
                  <a:schemeClr val="tx1"/>
                </a:solidFill>
                <a:ea typeface="+mn-lt"/>
                <a:cs typeface="+mn-lt"/>
              </a:rPr>
              <a:t> and </a:t>
            </a:r>
            <a:r>
              <a:rPr lang="it-IT" b="0" dirty="0" err="1">
                <a:solidFill>
                  <a:schemeClr val="tx1"/>
                </a:solidFill>
                <a:ea typeface="+mn-lt"/>
                <a:cs typeface="+mn-lt"/>
              </a:rPr>
              <a:t>it</a:t>
            </a:r>
            <a:r>
              <a:rPr lang="it-IT" b="0" dirty="0">
                <a:solidFill>
                  <a:schemeClr val="tx1"/>
                </a:solidFill>
                <a:ea typeface="+mn-lt"/>
                <a:cs typeface="+mn-lt"/>
              </a:rPr>
              <a:t> </a:t>
            </a:r>
            <a:r>
              <a:rPr lang="it-IT" b="0" dirty="0" err="1">
                <a:solidFill>
                  <a:schemeClr val="tx1"/>
                </a:solidFill>
                <a:ea typeface="+mn-lt"/>
                <a:cs typeface="+mn-lt"/>
              </a:rPr>
              <a:t>now</a:t>
            </a:r>
            <a:r>
              <a:rPr lang="it-IT" b="0" dirty="0">
                <a:solidFill>
                  <a:schemeClr val="tx1"/>
                </a:solidFill>
                <a:ea typeface="+mn-lt"/>
                <a:cs typeface="+mn-lt"/>
              </a:rPr>
              <a:t> </a:t>
            </a:r>
            <a:r>
              <a:rPr lang="it-IT" b="0" dirty="0" err="1">
                <a:solidFill>
                  <a:schemeClr val="tx1"/>
                </a:solidFill>
                <a:ea typeface="+mn-lt"/>
                <a:cs typeface="+mn-lt"/>
              </a:rPr>
              <a:t>only</a:t>
            </a:r>
            <a:r>
              <a:rPr lang="it-IT" b="0" dirty="0">
                <a:solidFill>
                  <a:schemeClr val="tx1"/>
                </a:solidFill>
                <a:ea typeface="+mn-lt"/>
                <a:cs typeface="+mn-lt"/>
              </a:rPr>
              <a:t> covers </a:t>
            </a:r>
            <a:r>
              <a:rPr lang="it-IT" b="0" dirty="0" err="1">
                <a:solidFill>
                  <a:schemeClr val="tx1"/>
                </a:solidFill>
                <a:ea typeface="+mn-lt"/>
                <a:cs typeface="+mn-lt"/>
              </a:rPr>
              <a:t>equipment</a:t>
            </a:r>
            <a:r>
              <a:rPr lang="it-IT" b="0" dirty="0">
                <a:solidFill>
                  <a:schemeClr val="tx1"/>
                </a:solidFill>
                <a:ea typeface="+mn-lt"/>
                <a:cs typeface="+mn-lt"/>
              </a:rPr>
              <a:t> costs.</a:t>
            </a:r>
            <a:endParaRPr lang="it-IT" dirty="0">
              <a:solidFill>
                <a:schemeClr val="tx1"/>
              </a:solidFill>
              <a:ea typeface="+mn-lt"/>
              <a:cs typeface="+mn-lt"/>
            </a:endParaRPr>
          </a:p>
          <a:p>
            <a:pPr marL="285750" indent="-285750">
              <a:buFont typeface="Arial"/>
              <a:buChar char="•"/>
            </a:pPr>
            <a:r>
              <a:rPr lang="it-IT" dirty="0" err="1">
                <a:solidFill>
                  <a:schemeClr val="tx1"/>
                </a:solidFill>
                <a:ea typeface="+mn-lt"/>
                <a:cs typeface="+mn-lt"/>
              </a:rPr>
              <a:t>Tables</a:t>
            </a:r>
            <a:r>
              <a:rPr lang="it-IT" dirty="0">
                <a:solidFill>
                  <a:schemeClr val="tx1"/>
                </a:solidFill>
                <a:ea typeface="+mn-lt"/>
                <a:cs typeface="+mn-lt"/>
              </a:rPr>
              <a:t> 3.1i </a:t>
            </a:r>
            <a:r>
              <a:rPr lang="it-IT" b="0" dirty="0">
                <a:solidFill>
                  <a:schemeClr val="tx1"/>
                </a:solidFill>
                <a:ea typeface="+mn-lt"/>
                <a:cs typeface="+mn-lt"/>
              </a:rPr>
              <a:t>“</a:t>
            </a:r>
            <a:r>
              <a:rPr lang="it-IT" b="0" dirty="0" err="1">
                <a:solidFill>
                  <a:schemeClr val="tx1"/>
                </a:solidFill>
                <a:ea typeface="+mn-lt"/>
                <a:cs typeface="+mn-lt"/>
              </a:rPr>
              <a:t>Other</a:t>
            </a:r>
            <a:r>
              <a:rPr lang="it-IT" b="0" dirty="0">
                <a:solidFill>
                  <a:schemeClr val="tx1"/>
                </a:solidFill>
                <a:ea typeface="+mn-lt"/>
                <a:cs typeface="+mn-lt"/>
              </a:rPr>
              <a:t> costs </a:t>
            </a:r>
            <a:r>
              <a:rPr lang="it-IT" b="0" dirty="0" err="1">
                <a:solidFill>
                  <a:schemeClr val="tx1"/>
                </a:solidFill>
                <a:ea typeface="+mn-lt"/>
                <a:cs typeface="+mn-lt"/>
              </a:rPr>
              <a:t>categories</a:t>
            </a:r>
            <a:r>
              <a:rPr lang="it-IT" b="0" dirty="0">
                <a:solidFill>
                  <a:schemeClr val="tx1"/>
                </a:solidFill>
                <a:ea typeface="+mn-lt"/>
                <a:cs typeface="+mn-lt"/>
              </a:rPr>
              <a:t>”, </a:t>
            </a:r>
            <a:r>
              <a:rPr lang="it-IT" sz="2000" b="0" dirty="0">
                <a:solidFill>
                  <a:schemeClr val="tx1"/>
                </a:solidFill>
                <a:ea typeface="+mn-lt"/>
                <a:cs typeface="+mn-lt"/>
              </a:rPr>
              <a:t>and </a:t>
            </a:r>
            <a:r>
              <a:rPr lang="it-IT" dirty="0" err="1">
                <a:solidFill>
                  <a:schemeClr val="tx1"/>
                </a:solidFill>
                <a:ea typeface="+mn-lt"/>
                <a:cs typeface="+mn-lt"/>
              </a:rPr>
              <a:t>table</a:t>
            </a:r>
            <a:r>
              <a:rPr lang="it-IT" dirty="0">
                <a:solidFill>
                  <a:schemeClr val="tx1"/>
                </a:solidFill>
                <a:ea typeface="+mn-lt"/>
                <a:cs typeface="+mn-lt"/>
              </a:rPr>
              <a:t> 3.1j</a:t>
            </a:r>
            <a:r>
              <a:rPr lang="it-IT" b="0" dirty="0">
                <a:solidFill>
                  <a:schemeClr val="tx1"/>
                </a:solidFill>
                <a:ea typeface="+mn-lt"/>
                <a:cs typeface="+mn-lt"/>
              </a:rPr>
              <a:t> “In-</a:t>
            </a:r>
            <a:r>
              <a:rPr lang="it-IT" b="0" dirty="0" err="1">
                <a:solidFill>
                  <a:schemeClr val="tx1"/>
                </a:solidFill>
                <a:ea typeface="+mn-lt"/>
                <a:cs typeface="+mn-lt"/>
              </a:rPr>
              <a:t>kind</a:t>
            </a:r>
            <a:r>
              <a:rPr lang="it-IT" b="0" dirty="0">
                <a:solidFill>
                  <a:schemeClr val="tx1"/>
                </a:solidFill>
                <a:ea typeface="+mn-lt"/>
                <a:cs typeface="+mn-lt"/>
              </a:rPr>
              <a:t> </a:t>
            </a:r>
            <a:r>
              <a:rPr lang="it-IT" b="0" dirty="0" err="1">
                <a:solidFill>
                  <a:schemeClr val="tx1"/>
                </a:solidFill>
                <a:ea typeface="+mn-lt"/>
                <a:cs typeface="+mn-lt"/>
              </a:rPr>
              <a:t>contributions</a:t>
            </a:r>
            <a:r>
              <a:rPr lang="it-IT" b="0" dirty="0">
                <a:solidFill>
                  <a:schemeClr val="tx1"/>
                </a:solidFill>
                <a:ea typeface="+mn-lt"/>
                <a:cs typeface="+mn-lt"/>
              </a:rPr>
              <a:t>” </a:t>
            </a:r>
            <a:r>
              <a:rPr lang="it-IT" b="0" dirty="0" err="1">
                <a:solidFill>
                  <a:schemeClr val="tx1"/>
                </a:solidFill>
                <a:ea typeface="+mn-lt"/>
                <a:cs typeface="+mn-lt"/>
              </a:rPr>
              <a:t>have</a:t>
            </a:r>
            <a:r>
              <a:rPr lang="it-IT" b="0" dirty="0">
                <a:solidFill>
                  <a:schemeClr val="tx1"/>
                </a:solidFill>
                <a:ea typeface="+mn-lt"/>
                <a:cs typeface="+mn-lt"/>
              </a:rPr>
              <a:t> </a:t>
            </a:r>
            <a:r>
              <a:rPr lang="it-IT" b="0" dirty="0" err="1">
                <a:solidFill>
                  <a:schemeClr val="tx1"/>
                </a:solidFill>
                <a:ea typeface="+mn-lt"/>
                <a:cs typeface="+mn-lt"/>
              </a:rPr>
              <a:t>been</a:t>
            </a:r>
            <a:r>
              <a:rPr lang="it-IT" b="0" dirty="0">
                <a:solidFill>
                  <a:schemeClr val="tx1"/>
                </a:solidFill>
                <a:ea typeface="+mn-lt"/>
                <a:cs typeface="+mn-lt"/>
              </a:rPr>
              <a:t> </a:t>
            </a:r>
            <a:r>
              <a:rPr lang="it-IT" b="0" dirty="0" err="1">
                <a:solidFill>
                  <a:schemeClr val="tx1"/>
                </a:solidFill>
                <a:ea typeface="+mn-lt"/>
                <a:cs typeface="+mn-lt"/>
              </a:rPr>
              <a:t>removed</a:t>
            </a:r>
            <a:r>
              <a:rPr lang="it-IT" b="0" dirty="0">
                <a:solidFill>
                  <a:schemeClr val="tx1"/>
                </a:solidFill>
                <a:ea typeface="+mn-lt"/>
                <a:cs typeface="+mn-lt"/>
              </a:rPr>
              <a:t>.</a:t>
            </a:r>
            <a:endParaRPr lang="it-IT" dirty="0">
              <a:solidFill>
                <a:schemeClr val="tx1"/>
              </a:solidFill>
              <a:cs typeface="Arial"/>
            </a:endParaRPr>
          </a:p>
          <a:p>
            <a:pPr>
              <a:spcBef>
                <a:spcPts val="2400"/>
              </a:spcBef>
            </a:pPr>
            <a:r>
              <a:rPr lang="en-GB" sz="1800" b="0" i="1" dirty="0">
                <a:solidFill>
                  <a:schemeClr val="tx1"/>
                </a:solidFill>
                <a:ea typeface="+mn-lt"/>
                <a:cs typeface="+mn-lt"/>
                <a:sym typeface="Wingdings" panose="05000000000000000000" pitchFamily="2" charset="2"/>
              </a:rPr>
              <a:t></a:t>
            </a:r>
            <a:r>
              <a:rPr lang="en-GB" sz="1800" b="0" i="1" dirty="0">
                <a:solidFill>
                  <a:schemeClr val="tx1"/>
                </a:solidFill>
                <a:ea typeface="+mn-lt"/>
                <a:cs typeface="+mn-lt"/>
              </a:rPr>
              <a:t> For actual costs grants, these tables will be required during GAP as part of the Description of Action of retained for funding proposals.</a:t>
            </a:r>
            <a:endParaRPr lang="fr-BE" sz="2000" b="0" dirty="0">
              <a:solidFill>
                <a:schemeClr val="tx1"/>
              </a:solidFill>
            </a:endParaRPr>
          </a:p>
        </p:txBody>
      </p:sp>
      <p:pic>
        <p:nvPicPr>
          <p:cNvPr id="8" name="Picture 7" descr="A screenshot of a survey&#10;&#10;AI-generated content may be incorrect.">
            <a:extLst>
              <a:ext uri="{FF2B5EF4-FFF2-40B4-BE49-F238E27FC236}">
                <a16:creationId xmlns:a16="http://schemas.microsoft.com/office/drawing/2014/main" id="{7903CB93-3C97-06DC-CE45-A82E92259093}"/>
              </a:ext>
            </a:extLst>
          </p:cNvPr>
          <p:cNvPicPr>
            <a:picLocks noChangeAspect="1"/>
          </p:cNvPicPr>
          <p:nvPr/>
        </p:nvPicPr>
        <p:blipFill>
          <a:blip r:embed="rId3"/>
          <a:stretch>
            <a:fillRect/>
          </a:stretch>
        </p:blipFill>
        <p:spPr>
          <a:xfrm>
            <a:off x="6294478" y="1199964"/>
            <a:ext cx="5758420" cy="3082513"/>
          </a:xfrm>
          <a:prstGeom prst="rect">
            <a:avLst/>
          </a:prstGeom>
        </p:spPr>
      </p:pic>
      <p:pic>
        <p:nvPicPr>
          <p:cNvPr id="10" name="Picture 9" descr="A screenshot of a document&#10;&#10;AI-generated content may be incorrect.">
            <a:extLst>
              <a:ext uri="{FF2B5EF4-FFF2-40B4-BE49-F238E27FC236}">
                <a16:creationId xmlns:a16="http://schemas.microsoft.com/office/drawing/2014/main" id="{4677E2D6-995C-CABC-BD1D-0E149A61EE69}"/>
              </a:ext>
            </a:extLst>
          </p:cNvPr>
          <p:cNvPicPr>
            <a:picLocks noChangeAspect="1"/>
          </p:cNvPicPr>
          <p:nvPr/>
        </p:nvPicPr>
        <p:blipFill>
          <a:blip r:embed="rId4"/>
          <a:stretch>
            <a:fillRect/>
          </a:stretch>
        </p:blipFill>
        <p:spPr>
          <a:xfrm>
            <a:off x="7826580" y="2920958"/>
            <a:ext cx="3990605" cy="3361460"/>
          </a:xfrm>
          <a:prstGeom prst="rect">
            <a:avLst/>
          </a:prstGeom>
        </p:spPr>
      </p:pic>
    </p:spTree>
    <p:extLst>
      <p:ext uri="{BB962C8B-B14F-4D97-AF65-F5344CB8AC3E}">
        <p14:creationId xmlns:p14="http://schemas.microsoft.com/office/powerpoint/2010/main" val="2270986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BEC5DE-D5A0-F272-74BC-C3A5F695BC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E64CB9-7539-7AFA-2DC6-D0CE5B4FA4A7}"/>
              </a:ext>
            </a:extLst>
          </p:cNvPr>
          <p:cNvSpPr>
            <a:spLocks noGrp="1"/>
          </p:cNvSpPr>
          <p:nvPr>
            <p:ph type="title"/>
          </p:nvPr>
        </p:nvSpPr>
        <p:spPr>
          <a:xfrm>
            <a:off x="1882800" y="482860"/>
            <a:ext cx="9615841" cy="564543"/>
          </a:xfrm>
        </p:spPr>
        <p:txBody>
          <a:bodyPr/>
          <a:lstStyle/>
          <a:p>
            <a:r>
              <a:rPr lang="en-GB" dirty="0"/>
              <a:t>Reduction in page limits</a:t>
            </a:r>
            <a:endParaRPr lang="en-GB" sz="3600" dirty="0">
              <a:cs typeface="Arial"/>
            </a:endParaRPr>
          </a:p>
        </p:txBody>
      </p:sp>
      <p:sp>
        <p:nvSpPr>
          <p:cNvPr id="6" name="Text Placeholder 2">
            <a:extLst>
              <a:ext uri="{FF2B5EF4-FFF2-40B4-BE49-F238E27FC236}">
                <a16:creationId xmlns:a16="http://schemas.microsoft.com/office/drawing/2014/main" id="{CD7FFAE8-C27B-DD87-9731-F31576A5E386}"/>
              </a:ext>
            </a:extLst>
          </p:cNvPr>
          <p:cNvSpPr txBox="1">
            <a:spLocks/>
          </p:cNvSpPr>
          <p:nvPr/>
        </p:nvSpPr>
        <p:spPr>
          <a:xfrm>
            <a:off x="873959" y="1317524"/>
            <a:ext cx="10515600" cy="5001369"/>
          </a:xfrm>
          <a:prstGeom prst="rect">
            <a:avLst/>
          </a:prstGeom>
        </p:spPr>
        <p:txBody>
          <a:bodyPr vert="horz" lIns="91440" tIns="45720" rIns="91440" bIns="45720" rtlCol="0" anchor="t">
            <a:sp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spcBef>
                <a:spcPts val="1800"/>
              </a:spcBef>
            </a:pPr>
            <a:r>
              <a:rPr lang="en-US" sz="2000" b="0" dirty="0">
                <a:solidFill>
                  <a:srgbClr val="4D4D4D"/>
                </a:solidFill>
                <a:cs typeface="Arial"/>
              </a:rPr>
              <a:t>Following the simplification of sections 2 and 3, page limits for application form part Bs are reduced by 5 pages. The new standard page limits are</a:t>
            </a:r>
            <a:endParaRPr lang="en-US" b="0" dirty="0">
              <a:solidFill>
                <a:srgbClr val="931680"/>
              </a:solidFill>
              <a:cs typeface="Arial"/>
            </a:endParaRPr>
          </a:p>
          <a:p>
            <a:pPr marL="342900" lvl="1" indent="-342900">
              <a:spcBef>
                <a:spcPts val="1800"/>
              </a:spcBef>
              <a:buFont typeface="Arial"/>
              <a:buChar char="•"/>
            </a:pPr>
            <a:r>
              <a:rPr lang="en-US" sz="2000" b="0" dirty="0">
                <a:solidFill>
                  <a:srgbClr val="4D4D4D"/>
                </a:solidFill>
                <a:cs typeface="Arial"/>
              </a:rPr>
              <a:t>40 pages for actual costs RIA and IA </a:t>
            </a:r>
          </a:p>
          <a:p>
            <a:pPr marL="342900" lvl="1" indent="-342900">
              <a:buFont typeface="Arial"/>
              <a:buChar char="•"/>
            </a:pPr>
            <a:r>
              <a:rPr lang="en-US" sz="2000" b="0" dirty="0">
                <a:solidFill>
                  <a:srgbClr val="4D4D4D"/>
                </a:solidFill>
                <a:cs typeface="Arial"/>
              </a:rPr>
              <a:t>45 pages for lump sum RIA and IA</a:t>
            </a:r>
          </a:p>
          <a:p>
            <a:pPr marL="342900" lvl="1" indent="-342900">
              <a:buFont typeface="Arial"/>
              <a:buChar char="•"/>
            </a:pPr>
            <a:r>
              <a:rPr lang="en-US" sz="2000" b="0" dirty="0">
                <a:solidFill>
                  <a:srgbClr val="4D4D4D"/>
                </a:solidFill>
                <a:cs typeface="Arial"/>
              </a:rPr>
              <a:t>25 pages for actual costs CSA</a:t>
            </a:r>
          </a:p>
          <a:p>
            <a:pPr marL="342900" lvl="1" indent="-342900">
              <a:buFont typeface="Arial"/>
              <a:buChar char="•"/>
            </a:pPr>
            <a:r>
              <a:rPr lang="en-US" sz="2000" b="0" dirty="0">
                <a:solidFill>
                  <a:srgbClr val="4D4D4D"/>
                </a:solidFill>
                <a:cs typeface="Arial"/>
              </a:rPr>
              <a:t>28 pages for lump sum CSA</a:t>
            </a:r>
          </a:p>
          <a:p>
            <a:pPr marL="342900" lvl="1" indent="-342900">
              <a:buFont typeface="Arial"/>
              <a:buChar char="•"/>
            </a:pPr>
            <a:r>
              <a:rPr lang="en-US" sz="2000" b="0" dirty="0">
                <a:solidFill>
                  <a:srgbClr val="4D4D4D"/>
                </a:solidFill>
                <a:cs typeface="Arial"/>
              </a:rPr>
              <a:t>65 pages for HORIZON-</a:t>
            </a:r>
            <a:r>
              <a:rPr lang="en-US" sz="2000" b="0" dirty="0" err="1">
                <a:solidFill>
                  <a:srgbClr val="4D4D4D"/>
                </a:solidFill>
                <a:cs typeface="Arial"/>
              </a:rPr>
              <a:t>COFUND</a:t>
            </a:r>
            <a:r>
              <a:rPr lang="en-US" sz="2000" b="0" dirty="0">
                <a:solidFill>
                  <a:srgbClr val="4D4D4D"/>
                </a:solidFill>
                <a:cs typeface="Arial"/>
              </a:rPr>
              <a:t> </a:t>
            </a:r>
          </a:p>
          <a:p>
            <a:pPr marL="342900" lvl="1" indent="-342900">
              <a:buFont typeface="Arial"/>
              <a:buChar char="•"/>
            </a:pPr>
            <a:r>
              <a:rPr lang="en-US" sz="2000" b="0" dirty="0">
                <a:solidFill>
                  <a:srgbClr val="4D4D4D"/>
                </a:solidFill>
                <a:cs typeface="Arial"/>
              </a:rPr>
              <a:t>40 pages for PCP</a:t>
            </a:r>
          </a:p>
          <a:p>
            <a:pPr marL="342900" lvl="1" indent="-342900">
              <a:buFont typeface="Arial"/>
              <a:buChar char="•"/>
            </a:pPr>
            <a:r>
              <a:rPr lang="en-US" sz="2000" b="0" dirty="0">
                <a:solidFill>
                  <a:srgbClr val="4D4D4D"/>
                </a:solidFill>
                <a:cs typeface="Arial"/>
              </a:rPr>
              <a:t>40 pages for PPI</a:t>
            </a:r>
          </a:p>
          <a:p>
            <a:pPr lvl="1">
              <a:spcBef>
                <a:spcPts val="1800"/>
              </a:spcBef>
            </a:pPr>
            <a:r>
              <a:rPr lang="en-US" sz="2000" b="0" dirty="0">
                <a:solidFill>
                  <a:srgbClr val="4D4D4D"/>
                </a:solidFill>
                <a:cs typeface="Arial"/>
              </a:rPr>
              <a:t>Specific calls might use different page limits when specifically mentioned in the work </a:t>
            </a:r>
            <a:r>
              <a:rPr lang="en-US" sz="2000" b="0" dirty="0" err="1">
                <a:solidFill>
                  <a:srgbClr val="4D4D4D"/>
                </a:solidFill>
                <a:cs typeface="Arial"/>
              </a:rPr>
              <a:t>programme</a:t>
            </a:r>
            <a:r>
              <a:rPr lang="en-US" sz="2000" b="0" dirty="0">
                <a:solidFill>
                  <a:srgbClr val="4D4D4D"/>
                </a:solidFill>
                <a:cs typeface="Arial"/>
              </a:rPr>
              <a:t> and call documents.</a:t>
            </a:r>
          </a:p>
          <a:p>
            <a:pPr lvl="1">
              <a:spcBef>
                <a:spcPts val="1800"/>
              </a:spcBef>
            </a:pPr>
            <a:r>
              <a:rPr lang="en-US" dirty="0">
                <a:solidFill>
                  <a:srgbClr val="931680"/>
                </a:solidFill>
                <a:cs typeface="Arial"/>
              </a:rPr>
              <a:t>!! These changes apply only to calls from Work </a:t>
            </a:r>
            <a:r>
              <a:rPr lang="en-US" dirty="0" err="1">
                <a:solidFill>
                  <a:srgbClr val="931680"/>
                </a:solidFill>
                <a:cs typeface="Arial"/>
              </a:rPr>
              <a:t>Programme</a:t>
            </a:r>
            <a:r>
              <a:rPr lang="en-US" dirty="0">
                <a:solidFill>
                  <a:srgbClr val="931680"/>
                </a:solidFill>
                <a:cs typeface="Arial"/>
              </a:rPr>
              <a:t> 2026-2027.</a:t>
            </a:r>
          </a:p>
          <a:p>
            <a:pPr lvl="1"/>
            <a:r>
              <a:rPr lang="en-US" dirty="0">
                <a:solidFill>
                  <a:srgbClr val="931680"/>
                </a:solidFill>
                <a:cs typeface="Arial"/>
              </a:rPr>
              <a:t>Calls from Work </a:t>
            </a:r>
            <a:r>
              <a:rPr lang="en-US" dirty="0" err="1">
                <a:solidFill>
                  <a:srgbClr val="931680"/>
                </a:solidFill>
                <a:cs typeface="Arial"/>
              </a:rPr>
              <a:t>Programme</a:t>
            </a:r>
            <a:r>
              <a:rPr lang="en-US" dirty="0">
                <a:solidFill>
                  <a:srgbClr val="931680"/>
                </a:solidFill>
                <a:cs typeface="Arial"/>
              </a:rPr>
              <a:t> 2025 and launched in 2026 will use the 2025 templates and page limits.</a:t>
            </a:r>
          </a:p>
        </p:txBody>
      </p:sp>
      <p:grpSp>
        <p:nvGrpSpPr>
          <p:cNvPr id="4" name="Group 3">
            <a:extLst>
              <a:ext uri="{FF2B5EF4-FFF2-40B4-BE49-F238E27FC236}">
                <a16:creationId xmlns:a16="http://schemas.microsoft.com/office/drawing/2014/main" id="{5A37C8ED-1A65-00C6-5487-6D73FF14BFCD}"/>
              </a:ext>
            </a:extLst>
          </p:cNvPr>
          <p:cNvGrpSpPr/>
          <p:nvPr/>
        </p:nvGrpSpPr>
        <p:grpSpPr>
          <a:xfrm>
            <a:off x="838200" y="333131"/>
            <a:ext cx="864000" cy="864000"/>
            <a:chOff x="1069009" y="3735593"/>
            <a:chExt cx="864000" cy="864000"/>
          </a:xfrm>
        </p:grpSpPr>
        <p:sp>
          <p:nvSpPr>
            <p:cNvPr id="5" name="Oval 4">
              <a:extLst>
                <a:ext uri="{FF2B5EF4-FFF2-40B4-BE49-F238E27FC236}">
                  <a16:creationId xmlns:a16="http://schemas.microsoft.com/office/drawing/2014/main" id="{7D588852-07BA-EAC4-6568-DA9BA7A92F7A}"/>
                </a:ext>
              </a:extLst>
            </p:cNvPr>
            <p:cNvSpPr/>
            <p:nvPr/>
          </p:nvSpPr>
          <p:spPr>
            <a:xfrm>
              <a:off x="1069009" y="3735593"/>
              <a:ext cx="864000" cy="86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23ECA9CF-B603-FB41-202D-A31367F39E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768" y="3769828"/>
              <a:ext cx="792482" cy="795530"/>
            </a:xfrm>
            <a:prstGeom prst="rect">
              <a:avLst/>
            </a:prstGeom>
          </p:spPr>
        </p:pic>
      </p:grpSp>
    </p:spTree>
    <p:extLst>
      <p:ext uri="{BB962C8B-B14F-4D97-AF65-F5344CB8AC3E}">
        <p14:creationId xmlns:p14="http://schemas.microsoft.com/office/powerpoint/2010/main" val="12970141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8A3BCE-6C98-D220-4C59-A3B266B9CE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A2A36B-FB03-C7FE-DEFB-5DD4CF8E51CC}"/>
              </a:ext>
            </a:extLst>
          </p:cNvPr>
          <p:cNvSpPr>
            <a:spLocks noGrp="1"/>
          </p:cNvSpPr>
          <p:nvPr>
            <p:ph type="ctrTitle"/>
          </p:nvPr>
        </p:nvSpPr>
        <p:spPr/>
        <p:txBody>
          <a:bodyPr/>
          <a:lstStyle/>
          <a:p>
            <a:r>
              <a:rPr lang="en-US" dirty="0">
                <a:solidFill>
                  <a:srgbClr val="004494"/>
                </a:solidFill>
              </a:rPr>
              <a:t>Reduction of overall TTG </a:t>
            </a:r>
            <a:br>
              <a:rPr lang="en-US" dirty="0">
                <a:solidFill>
                  <a:srgbClr val="004494"/>
                </a:solidFill>
              </a:rPr>
            </a:br>
            <a:r>
              <a:rPr lang="en-US" dirty="0">
                <a:solidFill>
                  <a:srgbClr val="004494"/>
                </a:solidFill>
              </a:rPr>
              <a:t>in two-stage calls</a:t>
            </a:r>
            <a:endParaRPr lang="en-US" dirty="0"/>
          </a:p>
        </p:txBody>
      </p:sp>
      <p:sp>
        <p:nvSpPr>
          <p:cNvPr id="3" name="Subtitle 2">
            <a:extLst>
              <a:ext uri="{FF2B5EF4-FFF2-40B4-BE49-F238E27FC236}">
                <a16:creationId xmlns:a16="http://schemas.microsoft.com/office/drawing/2014/main" id="{DFDB9C3D-60CC-2182-3B17-28FFD779126B}"/>
              </a:ext>
            </a:extLst>
          </p:cNvPr>
          <p:cNvSpPr>
            <a:spLocks noGrp="1"/>
          </p:cNvSpPr>
          <p:nvPr>
            <p:ph type="subTitle" idx="1"/>
          </p:nvPr>
        </p:nvSpPr>
        <p:spPr/>
        <p:txBody>
          <a:bodyPr/>
          <a:lstStyle/>
          <a:p>
            <a:r>
              <a:rPr lang="en-GB"/>
              <a:t>Horizon Europe</a:t>
            </a:r>
          </a:p>
        </p:txBody>
      </p:sp>
    </p:spTree>
    <p:extLst>
      <p:ext uri="{BB962C8B-B14F-4D97-AF65-F5344CB8AC3E}">
        <p14:creationId xmlns:p14="http://schemas.microsoft.com/office/powerpoint/2010/main" val="42046535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827E51-8E69-5C8F-B1EA-5266933962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F16EDA-CCE2-5C31-D5B2-870B2F6E3021}"/>
              </a:ext>
            </a:extLst>
          </p:cNvPr>
          <p:cNvSpPr>
            <a:spLocks noGrp="1"/>
          </p:cNvSpPr>
          <p:nvPr>
            <p:ph type="title"/>
          </p:nvPr>
        </p:nvSpPr>
        <p:spPr>
          <a:xfrm>
            <a:off x="1883664" y="482860"/>
            <a:ext cx="9699779" cy="564543"/>
          </a:xfrm>
        </p:spPr>
        <p:txBody>
          <a:bodyPr/>
          <a:lstStyle/>
          <a:p>
            <a:r>
              <a:rPr lang="en-GB"/>
              <a:t>Reduction of overall TTG in two-stage calls</a:t>
            </a:r>
            <a:endParaRPr lang="en-GB" sz="3600"/>
          </a:p>
        </p:txBody>
      </p:sp>
      <p:grpSp>
        <p:nvGrpSpPr>
          <p:cNvPr id="4" name="Group 3">
            <a:extLst>
              <a:ext uri="{FF2B5EF4-FFF2-40B4-BE49-F238E27FC236}">
                <a16:creationId xmlns:a16="http://schemas.microsoft.com/office/drawing/2014/main" id="{DE7DDF6D-ADCB-3150-E0AA-04B0F6B0C1F0}"/>
              </a:ext>
            </a:extLst>
          </p:cNvPr>
          <p:cNvGrpSpPr/>
          <p:nvPr/>
        </p:nvGrpSpPr>
        <p:grpSpPr>
          <a:xfrm>
            <a:off x="838200" y="333131"/>
            <a:ext cx="864000" cy="864000"/>
            <a:chOff x="10070085" y="4807760"/>
            <a:chExt cx="864000" cy="864000"/>
          </a:xfrm>
        </p:grpSpPr>
        <p:sp>
          <p:nvSpPr>
            <p:cNvPr id="5" name="Oval 4">
              <a:extLst>
                <a:ext uri="{FF2B5EF4-FFF2-40B4-BE49-F238E27FC236}">
                  <a16:creationId xmlns:a16="http://schemas.microsoft.com/office/drawing/2014/main" id="{73115B2D-9531-9CF2-5DAF-31794CF6F0C5}"/>
                </a:ext>
              </a:extLst>
            </p:cNvPr>
            <p:cNvSpPr/>
            <p:nvPr/>
          </p:nvSpPr>
          <p:spPr>
            <a:xfrm>
              <a:off x="10070085" y="4807760"/>
              <a:ext cx="864000" cy="864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3B20965D-2723-56AB-FB5A-6E3A23B014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4320" y="4841995"/>
              <a:ext cx="795530" cy="795530"/>
            </a:xfrm>
            <a:prstGeom prst="rect">
              <a:avLst/>
            </a:prstGeom>
          </p:spPr>
        </p:pic>
      </p:grpSp>
      <p:pic>
        <p:nvPicPr>
          <p:cNvPr id="8" name="Picture 7">
            <a:extLst>
              <a:ext uri="{FF2B5EF4-FFF2-40B4-BE49-F238E27FC236}">
                <a16:creationId xmlns:a16="http://schemas.microsoft.com/office/drawing/2014/main" id="{C73A1016-9941-0060-92FB-862A5F9D75F1}"/>
              </a:ext>
            </a:extLst>
          </p:cNvPr>
          <p:cNvPicPr>
            <a:picLocks noChangeAspect="1"/>
          </p:cNvPicPr>
          <p:nvPr/>
        </p:nvPicPr>
        <p:blipFill>
          <a:blip r:embed="rId4"/>
          <a:stretch>
            <a:fillRect/>
          </a:stretch>
        </p:blipFill>
        <p:spPr>
          <a:xfrm>
            <a:off x="1191262" y="1323434"/>
            <a:ext cx="9429634" cy="4776615"/>
          </a:xfrm>
          <a:prstGeom prst="rect">
            <a:avLst/>
          </a:prstGeom>
        </p:spPr>
      </p:pic>
    </p:spTree>
    <p:extLst>
      <p:ext uri="{BB962C8B-B14F-4D97-AF65-F5344CB8AC3E}">
        <p14:creationId xmlns:p14="http://schemas.microsoft.com/office/powerpoint/2010/main" val="1955068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479FF1-3A21-A431-CB6D-1257E0F9E3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F0D3B2-AD16-8618-BB7C-2A53E7AB5495}"/>
              </a:ext>
            </a:extLst>
          </p:cNvPr>
          <p:cNvSpPr>
            <a:spLocks noGrp="1"/>
          </p:cNvSpPr>
          <p:nvPr>
            <p:ph type="ctrTitle"/>
          </p:nvPr>
        </p:nvSpPr>
        <p:spPr/>
        <p:txBody>
          <a:bodyPr/>
          <a:lstStyle/>
          <a:p>
            <a:r>
              <a:rPr lang="en-US">
                <a:solidFill>
                  <a:srgbClr val="004494"/>
                </a:solidFill>
              </a:rPr>
              <a:t>Economic Security</a:t>
            </a:r>
            <a:endParaRPr lang="en-US">
              <a:cs typeface="Arial"/>
            </a:endParaRPr>
          </a:p>
        </p:txBody>
      </p:sp>
      <p:sp>
        <p:nvSpPr>
          <p:cNvPr id="3" name="Subtitle 2">
            <a:extLst>
              <a:ext uri="{FF2B5EF4-FFF2-40B4-BE49-F238E27FC236}">
                <a16:creationId xmlns:a16="http://schemas.microsoft.com/office/drawing/2014/main" id="{1ACD4CD9-FD81-EBB5-B2A5-ADFB63ABE1B7}"/>
              </a:ext>
            </a:extLst>
          </p:cNvPr>
          <p:cNvSpPr>
            <a:spLocks noGrp="1"/>
          </p:cNvSpPr>
          <p:nvPr>
            <p:ph type="subTitle" idx="1"/>
          </p:nvPr>
        </p:nvSpPr>
        <p:spPr/>
        <p:txBody>
          <a:bodyPr/>
          <a:lstStyle/>
          <a:p>
            <a:r>
              <a:rPr lang="en-GB"/>
              <a:t>Horizon Europe</a:t>
            </a:r>
          </a:p>
        </p:txBody>
      </p:sp>
    </p:spTree>
    <p:extLst>
      <p:ext uri="{BB962C8B-B14F-4D97-AF65-F5344CB8AC3E}">
        <p14:creationId xmlns:p14="http://schemas.microsoft.com/office/powerpoint/2010/main" val="38869239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2800" y="482400"/>
            <a:ext cx="9544812" cy="473104"/>
          </a:xfrm>
        </p:spPr>
        <p:txBody>
          <a:bodyPr vert="horz" lIns="91440" tIns="45720" rIns="91440" bIns="0" rtlCol="0" anchor="b" anchorCtr="0">
            <a:noAutofit/>
          </a:bodyPr>
          <a:lstStyle/>
          <a:p>
            <a:pPr>
              <a:lnSpc>
                <a:spcPct val="90000"/>
              </a:lnSpc>
            </a:pPr>
            <a:r>
              <a:rPr lang="en-GB" dirty="0"/>
              <a:t>Economic Security</a:t>
            </a:r>
          </a:p>
        </p:txBody>
      </p:sp>
      <p:grpSp>
        <p:nvGrpSpPr>
          <p:cNvPr id="9" name="Group 8"/>
          <p:cNvGrpSpPr/>
          <p:nvPr/>
        </p:nvGrpSpPr>
        <p:grpSpPr>
          <a:xfrm>
            <a:off x="838200" y="272552"/>
            <a:ext cx="864000" cy="864000"/>
            <a:chOff x="10070085" y="2641504"/>
            <a:chExt cx="864000" cy="864000"/>
          </a:xfrm>
        </p:grpSpPr>
        <p:sp>
          <p:nvSpPr>
            <p:cNvPr id="11" name="Oval 10"/>
            <p:cNvSpPr/>
            <p:nvPr/>
          </p:nvSpPr>
          <p:spPr>
            <a:xfrm>
              <a:off x="10070085" y="2641504"/>
              <a:ext cx="864000" cy="864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4320" y="2675739"/>
              <a:ext cx="795530" cy="795530"/>
            </a:xfrm>
            <a:prstGeom prst="rect">
              <a:avLst/>
            </a:prstGeom>
          </p:spPr>
        </p:pic>
      </p:grpSp>
      <p:sp>
        <p:nvSpPr>
          <p:cNvPr id="4" name="Text Placeholder 2">
            <a:extLst>
              <a:ext uri="{FF2B5EF4-FFF2-40B4-BE49-F238E27FC236}">
                <a16:creationId xmlns:a16="http://schemas.microsoft.com/office/drawing/2014/main" id="{62BD63C9-B083-245E-8DA0-0020AD40381E}"/>
              </a:ext>
            </a:extLst>
          </p:cNvPr>
          <p:cNvSpPr txBox="1">
            <a:spLocks/>
          </p:cNvSpPr>
          <p:nvPr/>
        </p:nvSpPr>
        <p:spPr>
          <a:xfrm>
            <a:off x="873959" y="1433024"/>
            <a:ext cx="10515600" cy="4401205"/>
          </a:xfrm>
          <a:prstGeom prst="rect">
            <a:avLst/>
          </a:prstGeom>
        </p:spPr>
        <p:txBody>
          <a:bodyPr vert="horz" lIns="91440" tIns="45720" rIns="91440" bIns="45720" rtlCol="0" anchor="t">
            <a:sp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spcBef>
                <a:spcPts val="2400"/>
              </a:spcBef>
            </a:pPr>
            <a:r>
              <a:rPr lang="en-US" sz="2000" b="0" dirty="0">
                <a:solidFill>
                  <a:schemeClr val="tx1"/>
                </a:solidFill>
              </a:rPr>
              <a:t>Taking into account persistent imbalances concerning innovation-related framework conditions and linked effects, and substantive concerns in relation to the undesired transfer of IP, it is deemed appropriate to restrict eligibility of legal entities established in China, under Article 22(6).</a:t>
            </a:r>
            <a:endParaRPr lang="en-US" b="0" dirty="0">
              <a:solidFill>
                <a:schemeClr val="tx1"/>
              </a:solidFill>
              <a:cs typeface="Arial"/>
            </a:endParaRPr>
          </a:p>
          <a:p>
            <a:pPr lvl="1">
              <a:spcBef>
                <a:spcPts val="2400"/>
              </a:spcBef>
            </a:pPr>
            <a:r>
              <a:rPr lang="en-US" sz="2000" b="0" dirty="0">
                <a:solidFill>
                  <a:schemeClr val="tx1"/>
                </a:solidFill>
                <a:cs typeface="Arial"/>
              </a:rPr>
              <a:t>Restrictions on </a:t>
            </a:r>
            <a:r>
              <a:rPr lang="en-US" sz="2000" dirty="0">
                <a:solidFill>
                  <a:schemeClr val="tx1"/>
                </a:solidFill>
                <a:cs typeface="Arial"/>
              </a:rPr>
              <a:t>Innovation Action</a:t>
            </a:r>
            <a:r>
              <a:rPr lang="en-US" sz="2000" b="0" dirty="0">
                <a:solidFill>
                  <a:schemeClr val="tx1"/>
                </a:solidFill>
                <a:cs typeface="Arial"/>
              </a:rPr>
              <a:t> remain unchanged</a:t>
            </a:r>
          </a:p>
          <a:p>
            <a:pPr lvl="1">
              <a:spcBef>
                <a:spcPts val="2400"/>
              </a:spcBef>
            </a:pPr>
            <a:r>
              <a:rPr lang="en-US" sz="2000" b="0" dirty="0">
                <a:solidFill>
                  <a:schemeClr val="tx1"/>
                </a:solidFill>
                <a:cs typeface="Arial"/>
              </a:rPr>
              <a:t>For </a:t>
            </a:r>
            <a:r>
              <a:rPr lang="en-US" sz="2000" dirty="0">
                <a:solidFill>
                  <a:schemeClr val="tx1"/>
                </a:solidFill>
                <a:cs typeface="Arial"/>
              </a:rPr>
              <a:t>Research and Innovation Action</a:t>
            </a:r>
            <a:r>
              <a:rPr lang="en-US" sz="2000" b="0" dirty="0">
                <a:solidFill>
                  <a:schemeClr val="tx1"/>
                </a:solidFill>
                <a:cs typeface="Arial"/>
              </a:rPr>
              <a:t>, legal entities established in China are only eligible for a subset of destinations in Cluster 2, Cluster 5, Cluster 6, Missions, Widening and the New European Bauhaus Facility, or where explicitly mentioned in the call documents</a:t>
            </a:r>
            <a:endParaRPr lang="en-US" dirty="0">
              <a:solidFill>
                <a:schemeClr val="tx1"/>
              </a:solidFill>
            </a:endParaRPr>
          </a:p>
          <a:p>
            <a:pPr lvl="1">
              <a:spcBef>
                <a:spcPts val="2400"/>
              </a:spcBef>
            </a:pPr>
            <a:r>
              <a:rPr lang="en-US" sz="2000" b="0" dirty="0">
                <a:solidFill>
                  <a:schemeClr val="tx1"/>
                </a:solidFill>
                <a:cs typeface="Arial"/>
              </a:rPr>
              <a:t>Participation of entities controlled by China is also restricted under Article 22(5) for </a:t>
            </a:r>
            <a:r>
              <a:rPr lang="en-US" sz="2000" dirty="0">
                <a:solidFill>
                  <a:schemeClr val="tx1"/>
                </a:solidFill>
                <a:cs typeface="Arial"/>
              </a:rPr>
              <a:t>Innovation Actions in critical technology areas</a:t>
            </a:r>
            <a:r>
              <a:rPr lang="en-US" sz="2000" b="0" dirty="0">
                <a:solidFill>
                  <a:schemeClr val="tx1"/>
                </a:solidFill>
                <a:cs typeface="Arial"/>
              </a:rPr>
              <a:t>, where specifically mentioned in the call documents.</a:t>
            </a:r>
          </a:p>
        </p:txBody>
      </p:sp>
    </p:spTree>
    <p:extLst>
      <p:ext uri="{BB962C8B-B14F-4D97-AF65-F5344CB8AC3E}">
        <p14:creationId xmlns:p14="http://schemas.microsoft.com/office/powerpoint/2010/main" val="27335314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9A1BA9-820E-CF0B-7145-C1D720F214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AF11F2-09FF-C763-CA3C-B2BADBB15148}"/>
              </a:ext>
            </a:extLst>
          </p:cNvPr>
          <p:cNvSpPr>
            <a:spLocks noGrp="1"/>
          </p:cNvSpPr>
          <p:nvPr>
            <p:ph type="ctrTitle"/>
          </p:nvPr>
        </p:nvSpPr>
        <p:spPr/>
        <p:txBody>
          <a:bodyPr/>
          <a:lstStyle/>
          <a:p>
            <a:r>
              <a:rPr lang="en-US">
                <a:solidFill>
                  <a:srgbClr val="004494"/>
                </a:solidFill>
              </a:rPr>
              <a:t>Newly associated countries</a:t>
            </a:r>
            <a:endParaRPr lang="en-US"/>
          </a:p>
        </p:txBody>
      </p:sp>
      <p:sp>
        <p:nvSpPr>
          <p:cNvPr id="3" name="Subtitle 2">
            <a:extLst>
              <a:ext uri="{FF2B5EF4-FFF2-40B4-BE49-F238E27FC236}">
                <a16:creationId xmlns:a16="http://schemas.microsoft.com/office/drawing/2014/main" id="{100DC468-4FDE-9BA2-8094-C04D63F3AB5C}"/>
              </a:ext>
            </a:extLst>
          </p:cNvPr>
          <p:cNvSpPr>
            <a:spLocks noGrp="1"/>
          </p:cNvSpPr>
          <p:nvPr>
            <p:ph type="subTitle" idx="1"/>
          </p:nvPr>
        </p:nvSpPr>
        <p:spPr/>
        <p:txBody>
          <a:bodyPr/>
          <a:lstStyle/>
          <a:p>
            <a:r>
              <a:rPr lang="en-GB"/>
              <a:t>Horizon Europe</a:t>
            </a:r>
          </a:p>
        </p:txBody>
      </p:sp>
    </p:spTree>
    <p:extLst>
      <p:ext uri="{BB962C8B-B14F-4D97-AF65-F5344CB8AC3E}">
        <p14:creationId xmlns:p14="http://schemas.microsoft.com/office/powerpoint/2010/main" val="1642992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2800" y="482860"/>
            <a:ext cx="9617365" cy="564543"/>
          </a:xfrm>
        </p:spPr>
        <p:txBody>
          <a:bodyPr/>
          <a:lstStyle/>
          <a:p>
            <a:r>
              <a:rPr lang="en-GB" sz="3600" dirty="0"/>
              <a:t>Newly associated countries</a:t>
            </a:r>
          </a:p>
        </p:txBody>
      </p:sp>
      <p:sp>
        <p:nvSpPr>
          <p:cNvPr id="6" name="Text Placeholder 2"/>
          <p:cNvSpPr txBox="1">
            <a:spLocks/>
          </p:cNvSpPr>
          <p:nvPr/>
        </p:nvSpPr>
        <p:spPr>
          <a:xfrm>
            <a:off x="838199" y="1457517"/>
            <a:ext cx="10515600" cy="4401205"/>
          </a:xfrm>
          <a:prstGeom prst="rect">
            <a:avLst/>
          </a:prstGeom>
        </p:spPr>
        <p:txBody>
          <a:bodyPr vert="horz" lIns="91440" tIns="45720" rIns="91440" bIns="45720" rtlCol="0" anchor="t">
            <a:sp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spcBef>
                <a:spcPts val="2400"/>
              </a:spcBef>
            </a:pPr>
            <a:r>
              <a:rPr lang="en-IE" sz="2000" b="0" noProof="0" dirty="0">
                <a:solidFill>
                  <a:schemeClr val="tx1"/>
                </a:solidFill>
                <a:cs typeface="Arial"/>
              </a:rPr>
              <a:t>Newly associated countries to Horizon Europe are</a:t>
            </a:r>
            <a:r>
              <a:rPr lang="en-IE" sz="2000" noProof="0" dirty="0">
                <a:solidFill>
                  <a:schemeClr val="tx1"/>
                </a:solidFill>
                <a:cs typeface="Arial"/>
              </a:rPr>
              <a:t>:</a:t>
            </a:r>
          </a:p>
          <a:p>
            <a:pPr marL="342900" lvl="1" indent="-342900">
              <a:spcBef>
                <a:spcPts val="2400"/>
              </a:spcBef>
              <a:buFont typeface="Arial"/>
              <a:buChar char="•"/>
            </a:pPr>
            <a:r>
              <a:rPr lang="en-IE" sz="2000" noProof="0" dirty="0">
                <a:solidFill>
                  <a:schemeClr val="tx1"/>
                </a:solidFill>
                <a:cs typeface="Arial"/>
              </a:rPr>
              <a:t>Republic of Korea</a:t>
            </a:r>
            <a:r>
              <a:rPr lang="en-IE" sz="2000" b="0" noProof="0" dirty="0">
                <a:solidFill>
                  <a:schemeClr val="tx1"/>
                </a:solidFill>
                <a:cs typeface="Arial"/>
              </a:rPr>
              <a:t> (</a:t>
            </a:r>
            <a:r>
              <a:rPr lang="en-IE" sz="2000" b="0" noProof="0" dirty="0">
                <a:solidFill>
                  <a:schemeClr val="tx1"/>
                </a:solidFill>
                <a:ea typeface="+mn-lt"/>
                <a:cs typeface="+mn-lt"/>
              </a:rPr>
              <a:t>associated to Pillar II ‘Global Challenges and European Industrial Competitiveness’ from budget 2025)</a:t>
            </a:r>
            <a:endParaRPr lang="en-IE" sz="2000" b="0" noProof="0" dirty="0">
              <a:solidFill>
                <a:schemeClr val="tx1"/>
              </a:solidFill>
              <a:cs typeface="Arial"/>
            </a:endParaRPr>
          </a:p>
          <a:p>
            <a:pPr marL="342900" lvl="1" indent="-342900">
              <a:spcBef>
                <a:spcPts val="2400"/>
              </a:spcBef>
              <a:buFont typeface="Arial"/>
              <a:buChar char="•"/>
            </a:pPr>
            <a:r>
              <a:rPr lang="en-IE" sz="2000" noProof="0" dirty="0">
                <a:solidFill>
                  <a:schemeClr val="tx1"/>
                </a:solidFill>
                <a:cs typeface="Arial"/>
              </a:rPr>
              <a:t>Switzerland </a:t>
            </a:r>
            <a:r>
              <a:rPr lang="en-IE" sz="2000" b="0" noProof="0" dirty="0">
                <a:solidFill>
                  <a:schemeClr val="tx1"/>
                </a:solidFill>
                <a:ea typeface="+mn-lt"/>
                <a:cs typeface="+mn-lt"/>
              </a:rPr>
              <a:t>(associated to the entire Programme from budget 2025)</a:t>
            </a:r>
            <a:endParaRPr lang="en-IE" sz="2000" b="0" noProof="0" dirty="0">
              <a:solidFill>
                <a:schemeClr val="tx1"/>
              </a:solidFill>
              <a:cs typeface="Arial"/>
            </a:endParaRPr>
          </a:p>
          <a:p>
            <a:pPr lvl="1">
              <a:spcBef>
                <a:spcPts val="2400"/>
              </a:spcBef>
            </a:pPr>
            <a:r>
              <a:rPr lang="en-IE" sz="2000" b="0" noProof="0" dirty="0">
                <a:solidFill>
                  <a:schemeClr val="tx1"/>
                </a:solidFill>
                <a:ea typeface="+mn-lt"/>
                <a:cs typeface="+mn-lt"/>
              </a:rPr>
              <a:t>To be associated countries, under a transitional agreement</a:t>
            </a:r>
            <a:r>
              <a:rPr lang="en-IE" sz="2000" noProof="0" dirty="0">
                <a:solidFill>
                  <a:schemeClr val="tx1"/>
                </a:solidFill>
                <a:ea typeface="+mn-lt"/>
                <a:cs typeface="+mn-lt"/>
              </a:rPr>
              <a:t>:</a:t>
            </a:r>
            <a:endParaRPr lang="en-IE" sz="2000" b="0" noProof="0" dirty="0">
              <a:solidFill>
                <a:schemeClr val="tx1"/>
              </a:solidFill>
              <a:ea typeface="+mn-lt"/>
              <a:cs typeface="+mn-lt"/>
            </a:endParaRPr>
          </a:p>
          <a:p>
            <a:pPr marL="342900" lvl="1" indent="-342900">
              <a:spcBef>
                <a:spcPts val="2400"/>
              </a:spcBef>
              <a:buFont typeface="Arial"/>
              <a:buChar char="•"/>
            </a:pPr>
            <a:r>
              <a:rPr lang="en-IE" sz="2000" noProof="0" dirty="0">
                <a:solidFill>
                  <a:schemeClr val="tx1"/>
                </a:solidFill>
                <a:ea typeface="+mn-lt"/>
                <a:cs typeface="+mn-lt"/>
              </a:rPr>
              <a:t>Egypt </a:t>
            </a:r>
            <a:r>
              <a:rPr lang="en-IE" sz="2000" b="0" noProof="0" dirty="0">
                <a:solidFill>
                  <a:schemeClr val="tx1"/>
                </a:solidFill>
                <a:ea typeface="+mn-lt"/>
                <a:cs typeface="+mn-lt"/>
              </a:rPr>
              <a:t>(associated to the entire Programme from budget 2025) </a:t>
            </a:r>
          </a:p>
          <a:p>
            <a:pPr marL="342900" lvl="1" indent="-342900">
              <a:spcBef>
                <a:spcPts val="2400"/>
              </a:spcBef>
              <a:buFont typeface="Arial"/>
              <a:buChar char="•"/>
            </a:pPr>
            <a:r>
              <a:rPr lang="en-IE" sz="2000" noProof="0" dirty="0">
                <a:solidFill>
                  <a:schemeClr val="tx1"/>
                </a:solidFill>
                <a:ea typeface="+mn-lt"/>
                <a:cs typeface="+mn-lt"/>
              </a:rPr>
              <a:t>Japan </a:t>
            </a:r>
            <a:r>
              <a:rPr lang="en-IE" sz="2000" b="0" noProof="0" dirty="0">
                <a:solidFill>
                  <a:schemeClr val="tx1"/>
                </a:solidFill>
                <a:ea typeface="+mn-lt"/>
                <a:cs typeface="+mn-lt"/>
              </a:rPr>
              <a:t>(applicable to Pillar II ‘Global Challenges and European Industrial Competitiveness’, including for the institutionalised European partnerships from budget 2026)</a:t>
            </a:r>
            <a:endParaRPr lang="en-IE" sz="2000" b="0" noProof="0" dirty="0">
              <a:solidFill>
                <a:srgbClr val="4D4D4D"/>
              </a:solidFill>
              <a:cs typeface="Arial"/>
            </a:endParaRPr>
          </a:p>
        </p:txBody>
      </p:sp>
      <p:grpSp>
        <p:nvGrpSpPr>
          <p:cNvPr id="17" name="Group 16"/>
          <p:cNvGrpSpPr/>
          <p:nvPr/>
        </p:nvGrpSpPr>
        <p:grpSpPr>
          <a:xfrm>
            <a:off x="838199" y="333131"/>
            <a:ext cx="864000" cy="864000"/>
            <a:chOff x="5597465" y="3720615"/>
            <a:chExt cx="864000" cy="864000"/>
          </a:xfrm>
        </p:grpSpPr>
        <p:sp>
          <p:nvSpPr>
            <p:cNvPr id="18" name="Oval 17"/>
            <p:cNvSpPr/>
            <p:nvPr/>
          </p:nvSpPr>
          <p:spPr>
            <a:xfrm>
              <a:off x="5597465" y="3720615"/>
              <a:ext cx="864000" cy="86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1700" y="3754850"/>
              <a:ext cx="795530" cy="795530"/>
            </a:xfrm>
            <a:prstGeom prst="rect">
              <a:avLst/>
            </a:prstGeom>
          </p:spPr>
        </p:pic>
      </p:grpSp>
    </p:spTree>
    <p:extLst>
      <p:ext uri="{BB962C8B-B14F-4D97-AF65-F5344CB8AC3E}">
        <p14:creationId xmlns:p14="http://schemas.microsoft.com/office/powerpoint/2010/main" val="32172669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830388" y="2219845"/>
            <a:ext cx="8229600" cy="1373951"/>
          </a:xfrm>
          <a:prstGeom prst="rect">
            <a:avLst/>
          </a:prstGeom>
        </p:spPr>
        <p:txBody>
          <a:bodyPr wrap="none" tIns="0" bIns="0" anchor="t" anchorCtr="0"/>
          <a:lstStyle>
            <a:lvl1pPr marL="358775" indent="-358775" algn="l" rtl="0" eaLnBrk="1" fontAlgn="base" hangingPunct="1">
              <a:spcBef>
                <a:spcPct val="0"/>
              </a:spcBef>
              <a:spcAft>
                <a:spcPct val="0"/>
              </a:spcAft>
              <a:defRPr sz="3000" b="1">
                <a:solidFill>
                  <a:schemeClr val="tx1"/>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marL="0" algn="ctr">
              <a:lnSpc>
                <a:spcPct val="200000"/>
              </a:lnSpc>
            </a:pPr>
            <a:r>
              <a:rPr lang="en-GB" sz="5400" b="0" kern="0">
                <a:solidFill>
                  <a:schemeClr val="accent4"/>
                </a:solidFill>
              </a:rPr>
              <a:t>Thank you!</a:t>
            </a:r>
          </a:p>
          <a:p>
            <a:pPr algn="ctr"/>
            <a:br>
              <a:rPr lang="en-GB" b="0" kern="0">
                <a:latin typeface="EC Square Sans Pro" panose="020B0506040000020004" pitchFamily="34" charset="0"/>
              </a:rPr>
            </a:br>
            <a:r>
              <a:rPr lang="en-GB" b="0" kern="0">
                <a:latin typeface="EC Square Sans Pro" panose="020B0506040000020004" pitchFamily="34" charset="0"/>
              </a:rPr>
              <a:t> </a:t>
            </a:r>
            <a:br>
              <a:rPr lang="en-GB" b="0" kern="0">
                <a:latin typeface="EC Square Sans Pro" panose="020B0506040000020004" pitchFamily="34" charset="0"/>
              </a:rPr>
            </a:br>
            <a:br>
              <a:rPr lang="en-GB" b="0" kern="0">
                <a:latin typeface="EC Square Sans Pro" panose="020B0506040000020004" pitchFamily="34" charset="0"/>
              </a:rPr>
            </a:br>
            <a:br>
              <a:rPr lang="en-GB" kern="0"/>
            </a:br>
            <a:endParaRPr lang="en-GB" kern="0"/>
          </a:p>
        </p:txBody>
      </p:sp>
      <p:sp>
        <p:nvSpPr>
          <p:cNvPr id="5" name="TextBox 4"/>
          <p:cNvSpPr txBox="1"/>
          <p:nvPr/>
        </p:nvSpPr>
        <p:spPr>
          <a:xfrm>
            <a:off x="3107899" y="4221088"/>
            <a:ext cx="5674579" cy="523220"/>
          </a:xfrm>
          <a:prstGeom prst="rect">
            <a:avLst/>
          </a:prstGeom>
          <a:noFill/>
        </p:spPr>
        <p:txBody>
          <a:bodyPr wrap="square" lIns="0" rtlCol="0" anchor="ctr" anchorCtr="0">
            <a:spAutoFit/>
          </a:bodyPr>
          <a:lstStyle/>
          <a:p>
            <a:pPr algn="ctr"/>
            <a:r>
              <a:rPr lang="en-GB" sz="2800" b="1">
                <a:solidFill>
                  <a:schemeClr val="tx2"/>
                </a:solidFill>
                <a:latin typeface="Arial" panose="020B0604020202020204" pitchFamily="34" charset="0"/>
                <a:cs typeface="Arial" panose="020B0604020202020204" pitchFamily="34" charset="0"/>
              </a:rPr>
              <a:t># </a:t>
            </a:r>
            <a:r>
              <a:rPr lang="en-GB" sz="2800" b="1" err="1">
                <a:solidFill>
                  <a:schemeClr val="tx2"/>
                </a:solidFill>
                <a:latin typeface="Arial" panose="020B0604020202020204" pitchFamily="34" charset="0"/>
                <a:cs typeface="Arial" panose="020B0604020202020204" pitchFamily="34" charset="0"/>
              </a:rPr>
              <a:t>HorizonEU</a:t>
            </a:r>
            <a:endParaRPr lang="en-GB" sz="2800" b="1">
              <a:solidFill>
                <a:schemeClr val="tx2"/>
              </a:solidFill>
              <a:latin typeface="Arial" panose="020B0604020202020204" pitchFamily="34" charset="0"/>
              <a:cs typeface="Arial" panose="020B0604020202020204" pitchFamily="34" charset="0"/>
            </a:endParaRPr>
          </a:p>
        </p:txBody>
      </p:sp>
      <p:sp>
        <p:nvSpPr>
          <p:cNvPr id="6" name="TextBox 5"/>
          <p:cNvSpPr txBox="1"/>
          <p:nvPr/>
        </p:nvSpPr>
        <p:spPr>
          <a:xfrm>
            <a:off x="2965428" y="4765568"/>
            <a:ext cx="5959520" cy="523220"/>
          </a:xfrm>
          <a:prstGeom prst="rect">
            <a:avLst/>
          </a:prstGeom>
          <a:noFill/>
        </p:spPr>
        <p:txBody>
          <a:bodyPr wrap="square" rtlCol="0">
            <a:spAutoFit/>
          </a:bodyPr>
          <a:lstStyle/>
          <a:p>
            <a:pPr algn="ctr"/>
            <a:r>
              <a:rPr lang="en-US" sz="1800" b="1">
                <a:solidFill>
                  <a:schemeClr val="tx2"/>
                </a:solidFill>
                <a:latin typeface="+mj-lt"/>
                <a:hlinkClick r:id="rId2"/>
              </a:rPr>
              <a:t>http://ec.europa.eu/horizon-europe</a:t>
            </a:r>
            <a:endParaRPr lang="en-GB" sz="1800" b="1">
              <a:solidFill>
                <a:schemeClr val="tx2"/>
              </a:solidFill>
              <a:latin typeface="+mj-lt"/>
            </a:endParaRPr>
          </a:p>
          <a:p>
            <a:pPr algn="ctr"/>
            <a:endParaRPr lang="en-GB" sz="1000" b="0" err="1">
              <a:solidFill>
                <a:schemeClr val="accent3"/>
              </a:solidFill>
            </a:endParaRPr>
          </a:p>
        </p:txBody>
      </p:sp>
    </p:spTree>
    <p:extLst>
      <p:ext uri="{BB962C8B-B14F-4D97-AF65-F5344CB8AC3E}">
        <p14:creationId xmlns:p14="http://schemas.microsoft.com/office/powerpoint/2010/main" val="16586628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3664" y="482860"/>
            <a:ext cx="9470136" cy="564543"/>
          </a:xfrm>
        </p:spPr>
        <p:txBody>
          <a:bodyPr/>
          <a:lstStyle/>
          <a:p>
            <a:r>
              <a:rPr lang="en-GB" sz="3600"/>
              <a:t>Agenda</a:t>
            </a:r>
          </a:p>
        </p:txBody>
      </p:sp>
      <p:grpSp>
        <p:nvGrpSpPr>
          <p:cNvPr id="4" name="Group 3"/>
          <p:cNvGrpSpPr/>
          <p:nvPr/>
        </p:nvGrpSpPr>
        <p:grpSpPr>
          <a:xfrm>
            <a:off x="838200" y="333131"/>
            <a:ext cx="864000" cy="864000"/>
            <a:chOff x="10070085" y="4807760"/>
            <a:chExt cx="864000" cy="864000"/>
          </a:xfrm>
        </p:grpSpPr>
        <p:sp>
          <p:nvSpPr>
            <p:cNvPr id="5" name="Oval 4"/>
            <p:cNvSpPr/>
            <p:nvPr/>
          </p:nvSpPr>
          <p:spPr>
            <a:xfrm>
              <a:off x="10070085" y="4807760"/>
              <a:ext cx="864000" cy="864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4320" y="4841995"/>
              <a:ext cx="795530" cy="795530"/>
            </a:xfrm>
            <a:prstGeom prst="rect">
              <a:avLst/>
            </a:prstGeom>
          </p:spPr>
        </p:pic>
      </p:grpSp>
      <p:sp>
        <p:nvSpPr>
          <p:cNvPr id="8" name="Text Placeholder 2"/>
          <p:cNvSpPr txBox="1">
            <a:spLocks/>
          </p:cNvSpPr>
          <p:nvPr/>
        </p:nvSpPr>
        <p:spPr>
          <a:xfrm>
            <a:off x="872435" y="2101457"/>
            <a:ext cx="10481365" cy="2432525"/>
          </a:xfrm>
          <a:prstGeom prst="rect">
            <a:avLst/>
          </a:prstGeom>
          <a:ln w="28575">
            <a:solidFill>
              <a:schemeClr val="accent4"/>
            </a:solidFill>
            <a:prstDash val="sysDot"/>
          </a:ln>
        </p:spPr>
        <p:txBody>
          <a:bodyPr vert="horz" wrap="square" lIns="91440" tIns="252000" rIns="91440" bIns="252000" rtlCol="0" anchor="t">
            <a:sp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15645" lvl="2" indent="-342900">
              <a:spcBef>
                <a:spcPts val="1800"/>
              </a:spcBef>
              <a:buClr>
                <a:schemeClr val="accent2"/>
              </a:buClr>
              <a:buFont typeface="Arial" panose="020B0604020202020204" pitchFamily="34" charset="0"/>
              <a:buChar char="●"/>
              <a:tabLst>
                <a:tab pos="1433513" algn="l"/>
              </a:tabLst>
            </a:pPr>
            <a:r>
              <a:rPr lang="en-US" dirty="0"/>
              <a:t>9:00 	Welcome</a:t>
            </a:r>
            <a:endParaRPr lang="en-US" dirty="0">
              <a:cs typeface="Arial"/>
            </a:endParaRPr>
          </a:p>
          <a:p>
            <a:pPr marL="715645" lvl="2" indent="-342900">
              <a:spcBef>
                <a:spcPts val="1800"/>
              </a:spcBef>
              <a:buClr>
                <a:schemeClr val="accent2"/>
              </a:buClr>
              <a:buFont typeface="Arial" panose="020B0604020202020204" pitchFamily="34" charset="0"/>
              <a:buChar char="●"/>
              <a:tabLst>
                <a:tab pos="1433513" algn="l"/>
              </a:tabLst>
            </a:pPr>
            <a:r>
              <a:rPr lang="en-US" dirty="0"/>
              <a:t>9:15 	Novelties in the application process + Q&amp;A </a:t>
            </a:r>
            <a:endParaRPr lang="en-US" dirty="0">
              <a:cs typeface="Arial"/>
            </a:endParaRPr>
          </a:p>
          <a:p>
            <a:pPr marL="715645" lvl="2" indent="-342900">
              <a:spcBef>
                <a:spcPts val="1800"/>
              </a:spcBef>
              <a:buClr>
                <a:schemeClr val="accent2"/>
              </a:buClr>
              <a:buFont typeface="Arial" panose="020B0604020202020204" pitchFamily="34" charset="0"/>
              <a:buChar char="●"/>
              <a:tabLst>
                <a:tab pos="1433513" algn="l"/>
              </a:tabLst>
            </a:pPr>
            <a:r>
              <a:rPr lang="en-US" dirty="0"/>
              <a:t>10:30 	Novelties in Choose Europe for Science + Q&amp;A </a:t>
            </a:r>
            <a:endParaRPr lang="en-US" dirty="0">
              <a:cs typeface="Arial"/>
            </a:endParaRPr>
          </a:p>
          <a:p>
            <a:pPr marL="715645" lvl="2" indent="-342900">
              <a:spcBef>
                <a:spcPts val="1800"/>
              </a:spcBef>
              <a:buClr>
                <a:schemeClr val="accent2"/>
              </a:buClr>
              <a:buFont typeface="Arial" panose="020B0604020202020204" pitchFamily="34" charset="0"/>
              <a:buChar char="●"/>
              <a:tabLst>
                <a:tab pos="1433513" algn="l"/>
              </a:tabLst>
            </a:pPr>
            <a:r>
              <a:rPr lang="en-US" dirty="0"/>
              <a:t>11:30 	EU Funding &amp; Tenders Portal: 2-factor authentication</a:t>
            </a:r>
            <a:endParaRPr lang="en-US" dirty="0">
              <a:cs typeface="Arial"/>
            </a:endParaRPr>
          </a:p>
        </p:txBody>
      </p:sp>
    </p:spTree>
    <p:extLst>
      <p:ext uri="{BB962C8B-B14F-4D97-AF65-F5344CB8AC3E}">
        <p14:creationId xmlns:p14="http://schemas.microsoft.com/office/powerpoint/2010/main" val="13462604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822496-9297-EFE7-5508-F9FEAF4194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F740D9-62AD-3A1C-C1B0-67A4A8345B1C}"/>
              </a:ext>
            </a:extLst>
          </p:cNvPr>
          <p:cNvSpPr>
            <a:spLocks noGrp="1"/>
          </p:cNvSpPr>
          <p:nvPr>
            <p:ph type="title"/>
          </p:nvPr>
        </p:nvSpPr>
        <p:spPr>
          <a:xfrm>
            <a:off x="1883664" y="482860"/>
            <a:ext cx="9470136" cy="564543"/>
          </a:xfrm>
        </p:spPr>
        <p:txBody>
          <a:bodyPr/>
          <a:lstStyle/>
          <a:p>
            <a:r>
              <a:rPr lang="en-GB"/>
              <a:t>Novelties in WP 2026-2027</a:t>
            </a:r>
            <a:endParaRPr lang="en-GB" sz="3600"/>
          </a:p>
        </p:txBody>
      </p:sp>
      <p:grpSp>
        <p:nvGrpSpPr>
          <p:cNvPr id="4" name="Group 3">
            <a:extLst>
              <a:ext uri="{FF2B5EF4-FFF2-40B4-BE49-F238E27FC236}">
                <a16:creationId xmlns:a16="http://schemas.microsoft.com/office/drawing/2014/main" id="{07F803B3-792D-9F0B-1D11-BEC4DD4E25E5}"/>
              </a:ext>
            </a:extLst>
          </p:cNvPr>
          <p:cNvGrpSpPr/>
          <p:nvPr/>
        </p:nvGrpSpPr>
        <p:grpSpPr>
          <a:xfrm>
            <a:off x="838200" y="333131"/>
            <a:ext cx="864000" cy="864000"/>
            <a:chOff x="10070085" y="4807760"/>
            <a:chExt cx="864000" cy="864000"/>
          </a:xfrm>
        </p:grpSpPr>
        <p:sp>
          <p:nvSpPr>
            <p:cNvPr id="5" name="Oval 4">
              <a:extLst>
                <a:ext uri="{FF2B5EF4-FFF2-40B4-BE49-F238E27FC236}">
                  <a16:creationId xmlns:a16="http://schemas.microsoft.com/office/drawing/2014/main" id="{AB15DFE8-3410-F3B1-B262-F08DC3C9AAEE}"/>
                </a:ext>
              </a:extLst>
            </p:cNvPr>
            <p:cNvSpPr/>
            <p:nvPr/>
          </p:nvSpPr>
          <p:spPr>
            <a:xfrm>
              <a:off x="10070085" y="4807760"/>
              <a:ext cx="864000" cy="864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FBDC70D8-D993-2E9E-DD77-810E56D652B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4320" y="4841995"/>
              <a:ext cx="795530" cy="795530"/>
            </a:xfrm>
            <a:prstGeom prst="rect">
              <a:avLst/>
            </a:prstGeom>
          </p:spPr>
        </p:pic>
      </p:grpSp>
      <p:sp>
        <p:nvSpPr>
          <p:cNvPr id="9" name="Text Placeholder 3">
            <a:extLst>
              <a:ext uri="{FF2B5EF4-FFF2-40B4-BE49-F238E27FC236}">
                <a16:creationId xmlns:a16="http://schemas.microsoft.com/office/drawing/2014/main" id="{A8DBBC1D-D755-19CC-B3A7-D3FC164E97A3}"/>
              </a:ext>
            </a:extLst>
          </p:cNvPr>
          <p:cNvSpPr txBox="1">
            <a:spLocks/>
          </p:cNvSpPr>
          <p:nvPr/>
        </p:nvSpPr>
        <p:spPr>
          <a:xfrm>
            <a:off x="830354" y="1447570"/>
            <a:ext cx="10515600" cy="4616648"/>
          </a:xfrm>
          <a:prstGeom prst="rect">
            <a:avLst/>
          </a:prstGeom>
        </p:spPr>
        <p:txBody>
          <a:bodyPr>
            <a:sp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Aft>
                <a:spcPts val="1200"/>
              </a:spcAft>
              <a:buFont typeface="+mj-lt"/>
              <a:buAutoNum type="arabicPeriod"/>
            </a:pPr>
            <a:r>
              <a:rPr lang="en-IE" sz="1800" noProof="0" dirty="0"/>
              <a:t>The work programme is designed to be more strategic, focused, simpler, and accessible, with a reduction in fragmentation of the available budget.</a:t>
            </a:r>
          </a:p>
          <a:p>
            <a:pPr marL="342900" indent="-342900">
              <a:spcAft>
                <a:spcPts val="1200"/>
              </a:spcAft>
              <a:buFont typeface="+mj-lt"/>
              <a:buAutoNum type="arabicPeriod"/>
            </a:pPr>
            <a:r>
              <a:rPr lang="en-IE" sz="1800" noProof="0" dirty="0"/>
              <a:t>It includes a new part called "Horizontal Activities" which groups the horizontal calls and aims to create critical mass and avoid duplication of budget.</a:t>
            </a:r>
          </a:p>
          <a:p>
            <a:pPr marL="342900" indent="-342900">
              <a:spcAft>
                <a:spcPts val="1200"/>
              </a:spcAft>
              <a:buFont typeface="+mj-lt"/>
              <a:buAutoNum type="arabicPeriod"/>
            </a:pPr>
            <a:r>
              <a:rPr lang="en-IE" sz="1800" noProof="0" dirty="0"/>
              <a:t>It allocates €50 million to the "Choose Europe for Science" initiative to improve long-term fellowships and postdoctoral career stability.</a:t>
            </a:r>
          </a:p>
          <a:p>
            <a:pPr marL="342900" indent="-342900">
              <a:spcAft>
                <a:spcPts val="1200"/>
              </a:spcAft>
              <a:buFont typeface="+mj-lt"/>
              <a:buAutoNum type="arabicPeriod"/>
            </a:pPr>
            <a:r>
              <a:rPr lang="en-IE" sz="1800" noProof="0" dirty="0"/>
              <a:t>It encourages international cooperation, but also imposes restrictions on participation in certain topics, including those related to </a:t>
            </a:r>
            <a:r>
              <a:rPr lang="en-IE" sz="1800" noProof="0" dirty="0" err="1"/>
              <a:t>5G</a:t>
            </a:r>
            <a:r>
              <a:rPr lang="en-IE" sz="1800" noProof="0" dirty="0"/>
              <a:t>, </a:t>
            </a:r>
            <a:r>
              <a:rPr lang="en-IE" sz="1800" noProof="0" dirty="0" err="1"/>
              <a:t>6G</a:t>
            </a:r>
            <a:r>
              <a:rPr lang="en-IE" sz="1800" noProof="0" dirty="0"/>
              <a:t>, and communication network equipment.</a:t>
            </a:r>
          </a:p>
          <a:p>
            <a:pPr marL="342900" indent="-342900">
              <a:spcAft>
                <a:spcPts val="1200"/>
              </a:spcAft>
              <a:buFont typeface="+mj-lt"/>
              <a:buAutoNum type="arabicPeriod"/>
            </a:pPr>
            <a:r>
              <a:rPr lang="en-IE" sz="1800" noProof="0" dirty="0"/>
              <a:t>It has been simplified, with a 33% reduction in length, fewer and more concise topics, and a relative decrease in one-project-only topics.</a:t>
            </a:r>
          </a:p>
          <a:p>
            <a:pPr marL="342900" indent="-342900">
              <a:spcAft>
                <a:spcPts val="1200"/>
              </a:spcAft>
              <a:buFont typeface="+mj-lt"/>
              <a:buAutoNum type="arabicPeriod"/>
            </a:pPr>
            <a:r>
              <a:rPr lang="en-IE" sz="1800" noProof="0" dirty="0"/>
              <a:t>It has increased the use of lump sums, with at least 50% of the Horizon Europe call budget allocated through lump sums.</a:t>
            </a:r>
          </a:p>
          <a:p>
            <a:pPr marL="342900" indent="-342900">
              <a:spcAft>
                <a:spcPts val="1200"/>
              </a:spcAft>
              <a:buFont typeface="+mj-lt"/>
              <a:buAutoNum type="arabicPeriod"/>
            </a:pPr>
            <a:r>
              <a:rPr lang="en-IE" sz="1800" noProof="0" dirty="0"/>
              <a:t>It includes simplified proposal forms implying a reduction of the standard page limits by 5 pages. </a:t>
            </a:r>
          </a:p>
        </p:txBody>
      </p:sp>
    </p:spTree>
    <p:extLst>
      <p:ext uri="{BB962C8B-B14F-4D97-AF65-F5344CB8AC3E}">
        <p14:creationId xmlns:p14="http://schemas.microsoft.com/office/powerpoint/2010/main" val="1811224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A4A188-7449-D72A-080F-AE4FE11990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FE86FA-21E9-A16F-1435-B5850107B244}"/>
              </a:ext>
            </a:extLst>
          </p:cNvPr>
          <p:cNvSpPr>
            <a:spLocks noGrp="1"/>
          </p:cNvSpPr>
          <p:nvPr>
            <p:ph type="title"/>
          </p:nvPr>
        </p:nvSpPr>
        <p:spPr>
          <a:xfrm>
            <a:off x="1883664" y="482860"/>
            <a:ext cx="9470136" cy="564543"/>
          </a:xfrm>
        </p:spPr>
        <p:txBody>
          <a:bodyPr/>
          <a:lstStyle/>
          <a:p>
            <a:r>
              <a:rPr lang="en-GB"/>
              <a:t>Upcoming info days</a:t>
            </a:r>
            <a:endParaRPr lang="en-GB" sz="3600">
              <a:cs typeface="Arial"/>
            </a:endParaRPr>
          </a:p>
        </p:txBody>
      </p:sp>
      <p:grpSp>
        <p:nvGrpSpPr>
          <p:cNvPr id="4" name="Group 3">
            <a:extLst>
              <a:ext uri="{FF2B5EF4-FFF2-40B4-BE49-F238E27FC236}">
                <a16:creationId xmlns:a16="http://schemas.microsoft.com/office/drawing/2014/main" id="{A887A6C9-C35F-E549-DA6B-B292CB1C9666}"/>
              </a:ext>
            </a:extLst>
          </p:cNvPr>
          <p:cNvGrpSpPr/>
          <p:nvPr/>
        </p:nvGrpSpPr>
        <p:grpSpPr>
          <a:xfrm>
            <a:off x="838200" y="333131"/>
            <a:ext cx="864000" cy="864000"/>
            <a:chOff x="10070085" y="4807760"/>
            <a:chExt cx="864000" cy="864000"/>
          </a:xfrm>
        </p:grpSpPr>
        <p:sp>
          <p:nvSpPr>
            <p:cNvPr id="5" name="Oval 4">
              <a:extLst>
                <a:ext uri="{FF2B5EF4-FFF2-40B4-BE49-F238E27FC236}">
                  <a16:creationId xmlns:a16="http://schemas.microsoft.com/office/drawing/2014/main" id="{06706EEE-887A-F276-A6B8-ABF207067DF4}"/>
                </a:ext>
              </a:extLst>
            </p:cNvPr>
            <p:cNvSpPr/>
            <p:nvPr/>
          </p:nvSpPr>
          <p:spPr>
            <a:xfrm>
              <a:off x="10070085" y="4807760"/>
              <a:ext cx="864000" cy="864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2FB46C4E-7B55-24D6-35EC-E285FD54BE6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4320" y="4841995"/>
              <a:ext cx="795530" cy="795530"/>
            </a:xfrm>
            <a:prstGeom prst="rect">
              <a:avLst/>
            </a:prstGeom>
          </p:spPr>
        </p:pic>
      </p:grpSp>
      <p:sp>
        <p:nvSpPr>
          <p:cNvPr id="9" name="Text Placeholder 3">
            <a:extLst>
              <a:ext uri="{FF2B5EF4-FFF2-40B4-BE49-F238E27FC236}">
                <a16:creationId xmlns:a16="http://schemas.microsoft.com/office/drawing/2014/main" id="{392BD5B3-AD86-9A53-2864-D83E8FCB386A}"/>
              </a:ext>
            </a:extLst>
          </p:cNvPr>
          <p:cNvSpPr txBox="1">
            <a:spLocks/>
          </p:cNvSpPr>
          <p:nvPr/>
        </p:nvSpPr>
        <p:spPr>
          <a:xfrm>
            <a:off x="830354" y="1743887"/>
            <a:ext cx="10515600" cy="4062651"/>
          </a:xfrm>
          <a:prstGeom prst="rect">
            <a:avLst/>
          </a:prstGeom>
        </p:spPr>
        <p:txBody>
          <a:bodyPr lIns="91440" tIns="45720" rIns="91440" bIns="45720" anchor="t">
            <a:sp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3600"/>
              </a:spcBef>
              <a:spcAft>
                <a:spcPts val="0"/>
              </a:spcAft>
              <a:buNone/>
              <a:tabLst>
                <a:tab pos="1704975" algn="l"/>
              </a:tabLst>
            </a:pPr>
            <a:r>
              <a:rPr lang="en-US" sz="1800" b="1" dirty="0">
                <a:cs typeface="Arial"/>
              </a:rPr>
              <a:t>20-21 January</a:t>
            </a:r>
            <a:r>
              <a:rPr lang="en-US" sz="1800" dirty="0">
                <a:cs typeface="Arial"/>
              </a:rPr>
              <a:t> 	</a:t>
            </a:r>
            <a:r>
              <a:rPr lang="en-US" sz="1800" b="1" dirty="0">
                <a:cs typeface="Arial"/>
                <a:hlinkClick r:id="rId3"/>
              </a:rPr>
              <a:t>EU Missions info day</a:t>
            </a:r>
            <a:endParaRPr lang="en-US" sz="1800" dirty="0">
              <a:cs typeface="Arial"/>
            </a:endParaRPr>
          </a:p>
          <a:p>
            <a:pPr marL="0" indent="0">
              <a:spcBef>
                <a:spcPts val="3600"/>
              </a:spcBef>
              <a:spcAft>
                <a:spcPts val="0"/>
              </a:spcAft>
              <a:buNone/>
              <a:tabLst>
                <a:tab pos="1704975" algn="l"/>
              </a:tabLst>
            </a:pPr>
            <a:r>
              <a:rPr lang="en-US" sz="1800" b="1" dirty="0">
                <a:cs typeface="Arial"/>
              </a:rPr>
              <a:t>22-23 January 	</a:t>
            </a:r>
            <a:r>
              <a:rPr lang="en-US" sz="1800" b="1" dirty="0">
                <a:cs typeface="Arial"/>
                <a:hlinkClick r:id="rId4"/>
              </a:rPr>
              <a:t>Cluster 6 info day</a:t>
            </a:r>
            <a:endParaRPr lang="en-US" sz="1800" dirty="0">
              <a:cs typeface="Arial"/>
            </a:endParaRPr>
          </a:p>
          <a:p>
            <a:pPr marL="0" indent="0">
              <a:spcBef>
                <a:spcPts val="3600"/>
              </a:spcBef>
              <a:spcAft>
                <a:spcPts val="0"/>
              </a:spcAft>
              <a:buNone/>
              <a:tabLst>
                <a:tab pos="1704975" algn="l"/>
              </a:tabLst>
            </a:pPr>
            <a:r>
              <a:rPr lang="en-US" sz="1800" b="1" dirty="0">
                <a:cs typeface="Arial"/>
              </a:rPr>
              <a:t>22 January  	</a:t>
            </a:r>
            <a:r>
              <a:rPr lang="en-US" sz="1800" b="1" dirty="0">
                <a:cs typeface="Arial"/>
                <a:hlinkClick r:id="rId5"/>
              </a:rPr>
              <a:t>WIDERA info day</a:t>
            </a:r>
            <a:endParaRPr lang="en-US" sz="1800" dirty="0">
              <a:cs typeface="Arial"/>
            </a:endParaRPr>
          </a:p>
          <a:p>
            <a:pPr marL="0" indent="0">
              <a:spcBef>
                <a:spcPts val="3600"/>
              </a:spcBef>
              <a:spcAft>
                <a:spcPts val="0"/>
              </a:spcAft>
              <a:buNone/>
              <a:tabLst>
                <a:tab pos="1704975" algn="l"/>
              </a:tabLst>
            </a:pPr>
            <a:r>
              <a:rPr lang="en-US" sz="1800" b="1" dirty="0">
                <a:cs typeface="Arial"/>
              </a:rPr>
              <a:t>28 January 	</a:t>
            </a:r>
            <a:r>
              <a:rPr lang="en-US" sz="1800" b="1" dirty="0">
                <a:cs typeface="Arial"/>
                <a:hlinkClick r:id="rId6"/>
              </a:rPr>
              <a:t>Cluster 4 AI, Data, Robotics</a:t>
            </a:r>
            <a:r>
              <a:rPr lang="en-US" sz="1800" b="1" dirty="0">
                <a:cs typeface="Arial"/>
              </a:rPr>
              <a:t> </a:t>
            </a:r>
            <a:endParaRPr lang="en-US" sz="1800" dirty="0">
              <a:cs typeface="Arial"/>
            </a:endParaRPr>
          </a:p>
          <a:p>
            <a:pPr marL="0" indent="0">
              <a:spcBef>
                <a:spcPts val="3600"/>
              </a:spcBef>
              <a:spcAft>
                <a:spcPts val="0"/>
              </a:spcAft>
              <a:buNone/>
              <a:tabLst>
                <a:tab pos="1704975" algn="l"/>
              </a:tabLst>
            </a:pPr>
            <a:r>
              <a:rPr lang="en-US" sz="1800" b="1" dirty="0">
                <a:cs typeface="Arial"/>
              </a:rPr>
              <a:t>18 March 	</a:t>
            </a:r>
            <a:r>
              <a:rPr lang="en-US" sz="1800" b="1" dirty="0">
                <a:cs typeface="Arial"/>
                <a:hlinkClick r:id="rId7"/>
              </a:rPr>
              <a:t>Research Infrastructures info day</a:t>
            </a:r>
          </a:p>
          <a:p>
            <a:pPr marL="0" indent="0">
              <a:spcBef>
                <a:spcPts val="3600"/>
              </a:spcBef>
              <a:spcAft>
                <a:spcPts val="0"/>
              </a:spcAft>
              <a:buNone/>
              <a:tabLst>
                <a:tab pos="1704975" algn="l"/>
              </a:tabLst>
            </a:pPr>
            <a:r>
              <a:rPr lang="en-US" sz="1800" dirty="0">
                <a:cs typeface="Arial"/>
              </a:rPr>
              <a:t>Information on future info days will be published in the</a:t>
            </a:r>
            <a:r>
              <a:rPr lang="en-US" sz="1800" b="1" dirty="0">
                <a:cs typeface="Arial"/>
              </a:rPr>
              <a:t> </a:t>
            </a:r>
            <a:r>
              <a:rPr lang="en-US" sz="1800" dirty="0">
                <a:ea typeface="+mn-lt"/>
                <a:cs typeface="+mn-lt"/>
                <a:hlinkClick r:id="rId8"/>
              </a:rPr>
              <a:t>EU Funding &amp; Tenders Portal</a:t>
            </a:r>
            <a:endParaRPr lang="en-US" sz="1800" b="1" dirty="0">
              <a:ea typeface="+mn-lt"/>
              <a:cs typeface="+mn-lt"/>
            </a:endParaRPr>
          </a:p>
        </p:txBody>
      </p:sp>
    </p:spTree>
    <p:extLst>
      <p:ext uri="{BB962C8B-B14F-4D97-AF65-F5344CB8AC3E}">
        <p14:creationId xmlns:p14="http://schemas.microsoft.com/office/powerpoint/2010/main" val="1945930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Novelties in the application process</a:t>
            </a:r>
            <a:endParaRPr lang="en-GB"/>
          </a:p>
        </p:txBody>
      </p:sp>
      <p:sp>
        <p:nvSpPr>
          <p:cNvPr id="3" name="Subtitle 2"/>
          <p:cNvSpPr>
            <a:spLocks noGrp="1"/>
          </p:cNvSpPr>
          <p:nvPr>
            <p:ph type="subTitle" idx="1"/>
          </p:nvPr>
        </p:nvSpPr>
        <p:spPr/>
        <p:txBody>
          <a:bodyPr/>
          <a:lstStyle/>
          <a:p>
            <a:r>
              <a:rPr lang="en-GB"/>
              <a:t>Horizon Europe</a:t>
            </a:r>
          </a:p>
        </p:txBody>
      </p:sp>
    </p:spTree>
    <p:extLst>
      <p:ext uri="{BB962C8B-B14F-4D97-AF65-F5344CB8AC3E}">
        <p14:creationId xmlns:p14="http://schemas.microsoft.com/office/powerpoint/2010/main" val="8945439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7F5CC6-1376-D85F-F878-A3E70EC437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3AFF6B-8254-D0FB-476A-E82ED9F45508}"/>
              </a:ext>
            </a:extLst>
          </p:cNvPr>
          <p:cNvSpPr>
            <a:spLocks noGrp="1"/>
          </p:cNvSpPr>
          <p:nvPr>
            <p:ph type="title"/>
          </p:nvPr>
        </p:nvSpPr>
        <p:spPr>
          <a:xfrm>
            <a:off x="1883664" y="482860"/>
            <a:ext cx="9470136" cy="564543"/>
          </a:xfrm>
        </p:spPr>
        <p:txBody>
          <a:bodyPr/>
          <a:lstStyle/>
          <a:p>
            <a:r>
              <a:rPr lang="en-GB" sz="3600" dirty="0"/>
              <a:t>Outline</a:t>
            </a:r>
          </a:p>
        </p:txBody>
      </p:sp>
      <p:grpSp>
        <p:nvGrpSpPr>
          <p:cNvPr id="4" name="Group 3">
            <a:extLst>
              <a:ext uri="{FF2B5EF4-FFF2-40B4-BE49-F238E27FC236}">
                <a16:creationId xmlns:a16="http://schemas.microsoft.com/office/drawing/2014/main" id="{AE1A5FA7-3A14-FE21-EB83-7FCB579C01B3}"/>
              </a:ext>
            </a:extLst>
          </p:cNvPr>
          <p:cNvGrpSpPr/>
          <p:nvPr/>
        </p:nvGrpSpPr>
        <p:grpSpPr>
          <a:xfrm>
            <a:off x="838200" y="333131"/>
            <a:ext cx="864000" cy="864000"/>
            <a:chOff x="10070085" y="4807760"/>
            <a:chExt cx="864000" cy="864000"/>
          </a:xfrm>
        </p:grpSpPr>
        <p:sp>
          <p:nvSpPr>
            <p:cNvPr id="5" name="Oval 4">
              <a:extLst>
                <a:ext uri="{FF2B5EF4-FFF2-40B4-BE49-F238E27FC236}">
                  <a16:creationId xmlns:a16="http://schemas.microsoft.com/office/drawing/2014/main" id="{9902E874-69E6-1C2A-D60C-819BAEF9EF90}"/>
                </a:ext>
              </a:extLst>
            </p:cNvPr>
            <p:cNvSpPr/>
            <p:nvPr/>
          </p:nvSpPr>
          <p:spPr>
            <a:xfrm>
              <a:off x="10070085" y="4807760"/>
              <a:ext cx="864000" cy="864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6EA4BCD6-3F87-8B25-ABC0-FE1219C1AB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4320" y="4841995"/>
              <a:ext cx="795530" cy="795530"/>
            </a:xfrm>
            <a:prstGeom prst="rect">
              <a:avLst/>
            </a:prstGeom>
          </p:spPr>
        </p:pic>
      </p:grpSp>
      <p:sp>
        <p:nvSpPr>
          <p:cNvPr id="8" name="Text Placeholder 2">
            <a:extLst>
              <a:ext uri="{FF2B5EF4-FFF2-40B4-BE49-F238E27FC236}">
                <a16:creationId xmlns:a16="http://schemas.microsoft.com/office/drawing/2014/main" id="{37E5BB12-9450-A865-C7FF-15699B64B338}"/>
              </a:ext>
            </a:extLst>
          </p:cNvPr>
          <p:cNvSpPr txBox="1">
            <a:spLocks/>
          </p:cNvSpPr>
          <p:nvPr/>
        </p:nvSpPr>
        <p:spPr>
          <a:xfrm>
            <a:off x="844893" y="2101457"/>
            <a:ext cx="10508907" cy="2663358"/>
          </a:xfrm>
          <a:prstGeom prst="rect">
            <a:avLst/>
          </a:prstGeom>
          <a:ln w="28575">
            <a:solidFill>
              <a:schemeClr val="accent4"/>
            </a:solidFill>
            <a:prstDash val="sysDot"/>
          </a:ln>
        </p:spPr>
        <p:txBody>
          <a:bodyPr vert="horz" wrap="square" lIns="91440" tIns="252000" rIns="91440" bIns="252000" rtlCol="0" anchor="t">
            <a:sp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15645" lvl="2" indent="-342900">
              <a:spcBef>
                <a:spcPts val="2400"/>
              </a:spcBef>
              <a:buClr>
                <a:schemeClr val="accent2"/>
              </a:buClr>
              <a:buFont typeface="Arial" panose="020B0604020202020204" pitchFamily="34" charset="0"/>
              <a:buChar char="●"/>
            </a:pPr>
            <a:r>
              <a:rPr lang="en-US" dirty="0"/>
              <a:t>Update of evaluation criteria and application forms</a:t>
            </a:r>
            <a:endParaRPr lang="en-US" dirty="0">
              <a:cs typeface="Arial"/>
            </a:endParaRPr>
          </a:p>
          <a:p>
            <a:pPr marL="715645" lvl="2" indent="-342900">
              <a:spcBef>
                <a:spcPts val="2400"/>
              </a:spcBef>
              <a:buClr>
                <a:schemeClr val="accent2"/>
              </a:buClr>
              <a:buFont typeface="Arial" panose="020B0604020202020204" pitchFamily="34" charset="0"/>
              <a:buChar char="●"/>
            </a:pPr>
            <a:r>
              <a:rPr lang="en-US" dirty="0">
                <a:cs typeface="Arial"/>
              </a:rPr>
              <a:t>Reduction of overall time to grant in two-stage calls</a:t>
            </a:r>
          </a:p>
          <a:p>
            <a:pPr marL="715645" lvl="2" indent="-342900">
              <a:spcBef>
                <a:spcPts val="2400"/>
              </a:spcBef>
              <a:buClr>
                <a:schemeClr val="accent2"/>
              </a:buClr>
              <a:buFont typeface="Arial" panose="020B0604020202020204" pitchFamily="34" charset="0"/>
              <a:buChar char="●"/>
            </a:pPr>
            <a:r>
              <a:rPr lang="en-US" dirty="0"/>
              <a:t>Economic security</a:t>
            </a:r>
            <a:endParaRPr lang="en-US" dirty="0">
              <a:cs typeface="Arial"/>
            </a:endParaRPr>
          </a:p>
          <a:p>
            <a:pPr marL="715645" lvl="2" indent="-342900">
              <a:spcBef>
                <a:spcPts val="2400"/>
              </a:spcBef>
              <a:buClr>
                <a:schemeClr val="accent2"/>
              </a:buClr>
              <a:buFont typeface="Arial" panose="020B0604020202020204" pitchFamily="34" charset="0"/>
              <a:buChar char="●"/>
            </a:pPr>
            <a:r>
              <a:rPr lang="en-US" dirty="0"/>
              <a:t>Newly associated countries</a:t>
            </a:r>
            <a:endParaRPr lang="en-US" dirty="0">
              <a:cs typeface="Arial"/>
            </a:endParaRPr>
          </a:p>
        </p:txBody>
      </p:sp>
    </p:spTree>
    <p:extLst>
      <p:ext uri="{BB962C8B-B14F-4D97-AF65-F5344CB8AC3E}">
        <p14:creationId xmlns:p14="http://schemas.microsoft.com/office/powerpoint/2010/main" val="35476885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3EAAC1-7F09-C545-FD2F-EF4471560E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CD0F75-4A35-24DC-1D50-9D84F3ED4E65}"/>
              </a:ext>
            </a:extLst>
          </p:cNvPr>
          <p:cNvSpPr>
            <a:spLocks noGrp="1"/>
          </p:cNvSpPr>
          <p:nvPr>
            <p:ph type="ctrTitle"/>
          </p:nvPr>
        </p:nvSpPr>
        <p:spPr/>
        <p:txBody>
          <a:bodyPr/>
          <a:lstStyle/>
          <a:p>
            <a:r>
              <a:rPr lang="en-US">
                <a:solidFill>
                  <a:srgbClr val="004494"/>
                </a:solidFill>
              </a:rPr>
              <a:t>Update of evaluation criteria and application forms</a:t>
            </a:r>
            <a:endParaRPr lang="en-US"/>
          </a:p>
        </p:txBody>
      </p:sp>
      <p:sp>
        <p:nvSpPr>
          <p:cNvPr id="3" name="Subtitle 2">
            <a:extLst>
              <a:ext uri="{FF2B5EF4-FFF2-40B4-BE49-F238E27FC236}">
                <a16:creationId xmlns:a16="http://schemas.microsoft.com/office/drawing/2014/main" id="{75F041A1-3B88-CA29-0109-24923F391850}"/>
              </a:ext>
            </a:extLst>
          </p:cNvPr>
          <p:cNvSpPr>
            <a:spLocks noGrp="1"/>
          </p:cNvSpPr>
          <p:nvPr>
            <p:ph type="subTitle" idx="1"/>
          </p:nvPr>
        </p:nvSpPr>
        <p:spPr/>
        <p:txBody>
          <a:bodyPr/>
          <a:lstStyle/>
          <a:p>
            <a:r>
              <a:rPr lang="en-GB"/>
              <a:t>Horizon Europe</a:t>
            </a:r>
          </a:p>
        </p:txBody>
      </p:sp>
    </p:spTree>
    <p:extLst>
      <p:ext uri="{BB962C8B-B14F-4D97-AF65-F5344CB8AC3E}">
        <p14:creationId xmlns:p14="http://schemas.microsoft.com/office/powerpoint/2010/main" val="19082576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2800" y="482860"/>
            <a:ext cx="9506759" cy="564543"/>
          </a:xfrm>
        </p:spPr>
        <p:txBody>
          <a:bodyPr/>
          <a:lstStyle/>
          <a:p>
            <a:r>
              <a:rPr lang="en-GB" sz="3600" dirty="0"/>
              <a:t>Updated </a:t>
            </a:r>
            <a:r>
              <a:rPr lang="en-GB" dirty="0"/>
              <a:t>criterion RIA, IA, CSA, </a:t>
            </a:r>
            <a:r>
              <a:rPr lang="en-GB" dirty="0" err="1"/>
              <a:t>COFUND</a:t>
            </a:r>
            <a:endParaRPr lang="en-GB" sz="3600" dirty="0"/>
          </a:p>
        </p:txBody>
      </p:sp>
      <p:sp>
        <p:nvSpPr>
          <p:cNvPr id="6" name="Text Placeholder 2"/>
          <p:cNvSpPr txBox="1">
            <a:spLocks/>
          </p:cNvSpPr>
          <p:nvPr/>
        </p:nvSpPr>
        <p:spPr>
          <a:xfrm>
            <a:off x="873959" y="1510024"/>
            <a:ext cx="10515600" cy="4401205"/>
          </a:xfrm>
          <a:prstGeom prst="rect">
            <a:avLst/>
          </a:prstGeom>
        </p:spPr>
        <p:txBody>
          <a:bodyPr vert="horz" lIns="91440" tIns="45720" rIns="91440" bIns="45720" rtlCol="0" anchor="t">
            <a:sp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spcBef>
                <a:spcPts val="2400"/>
              </a:spcBef>
            </a:pPr>
            <a:r>
              <a:rPr lang="en-US" sz="2000" dirty="0">
                <a:solidFill>
                  <a:srgbClr val="4D4D4D"/>
                </a:solidFill>
                <a:cs typeface="Arial"/>
              </a:rPr>
              <a:t>Criterion 2, Impact,</a:t>
            </a:r>
            <a:r>
              <a:rPr lang="en-US" sz="2000" b="0" dirty="0">
                <a:solidFill>
                  <a:srgbClr val="4D4D4D"/>
                </a:solidFill>
                <a:cs typeface="Arial"/>
              </a:rPr>
              <a:t> has been updated for RIA, IA, CSA and </a:t>
            </a:r>
            <a:r>
              <a:rPr lang="en-US" sz="2000" b="0" dirty="0" err="1">
                <a:solidFill>
                  <a:srgbClr val="4D4D4D"/>
                </a:solidFill>
                <a:cs typeface="Arial"/>
              </a:rPr>
              <a:t>COFUND</a:t>
            </a:r>
            <a:r>
              <a:rPr lang="en-US" sz="2000" b="0" dirty="0">
                <a:solidFill>
                  <a:srgbClr val="4D4D4D"/>
                </a:solidFill>
                <a:cs typeface="Arial"/>
              </a:rPr>
              <a:t> type of actions.</a:t>
            </a:r>
          </a:p>
          <a:p>
            <a:pPr lvl="1">
              <a:spcBef>
                <a:spcPts val="2400"/>
              </a:spcBef>
            </a:pPr>
            <a:r>
              <a:rPr lang="en-US" sz="2000" b="0" dirty="0">
                <a:solidFill>
                  <a:srgbClr val="4D4D4D"/>
                </a:solidFill>
                <a:ea typeface="+mn-lt"/>
                <a:cs typeface="+mn-lt"/>
              </a:rPr>
              <a:t>The "</a:t>
            </a:r>
            <a:r>
              <a:rPr lang="en-US" sz="2000" dirty="0">
                <a:solidFill>
                  <a:srgbClr val="4D4D4D"/>
                </a:solidFill>
                <a:ea typeface="+mn-lt"/>
                <a:cs typeface="+mn-lt"/>
              </a:rPr>
              <a:t>likely scale and significance of the contributions from the project</a:t>
            </a:r>
            <a:r>
              <a:rPr lang="en-US" sz="2000" b="0" dirty="0">
                <a:solidFill>
                  <a:srgbClr val="4D4D4D"/>
                </a:solidFill>
                <a:ea typeface="+mn-lt"/>
                <a:cs typeface="+mn-lt"/>
              </a:rPr>
              <a:t>" is no longer part of the evaluation of impact. </a:t>
            </a:r>
          </a:p>
          <a:p>
            <a:pPr lvl="1">
              <a:spcBef>
                <a:spcPts val="2400"/>
              </a:spcBef>
            </a:pPr>
            <a:r>
              <a:rPr lang="en-US" sz="2000" b="0" dirty="0">
                <a:solidFill>
                  <a:srgbClr val="4D4D4D"/>
                </a:solidFill>
                <a:ea typeface="+mn-lt"/>
                <a:cs typeface="+mn-lt"/>
              </a:rPr>
              <a:t>The updated impact criterium reads:</a:t>
            </a:r>
          </a:p>
          <a:p>
            <a:pPr marL="342900" lvl="1" indent="-342900">
              <a:spcBef>
                <a:spcPts val="2400"/>
              </a:spcBef>
              <a:buFont typeface="Arial" panose="020B0604020202020204" pitchFamily="34" charset="0"/>
              <a:buChar char="•"/>
            </a:pPr>
            <a:r>
              <a:rPr lang="en-US" sz="2000" b="0" dirty="0">
                <a:solidFill>
                  <a:srgbClr val="4D4D4D"/>
                </a:solidFill>
                <a:ea typeface="+mn-lt"/>
                <a:cs typeface="+mn-lt"/>
              </a:rPr>
              <a:t>Credibility of the pathways to achieve the expected outcomes and impacts specified in the work </a:t>
            </a:r>
            <a:r>
              <a:rPr lang="en-US" sz="2000" b="0" dirty="0" err="1">
                <a:solidFill>
                  <a:srgbClr val="4D4D4D"/>
                </a:solidFill>
                <a:ea typeface="+mn-lt"/>
                <a:cs typeface="+mn-lt"/>
              </a:rPr>
              <a:t>programme</a:t>
            </a:r>
            <a:r>
              <a:rPr lang="en-US" sz="2000" b="0" dirty="0">
                <a:solidFill>
                  <a:srgbClr val="4D4D4D"/>
                </a:solidFill>
                <a:ea typeface="+mn-lt"/>
                <a:cs typeface="+mn-lt"/>
              </a:rPr>
              <a:t>.</a:t>
            </a:r>
            <a:endParaRPr lang="en-US" dirty="0">
              <a:solidFill>
                <a:srgbClr val="931680"/>
              </a:solidFill>
              <a:ea typeface="+mn-lt"/>
              <a:cs typeface="+mn-lt"/>
            </a:endParaRPr>
          </a:p>
          <a:p>
            <a:pPr marL="342900" lvl="1" indent="-342900">
              <a:spcBef>
                <a:spcPts val="2400"/>
              </a:spcBef>
              <a:buFont typeface="Arial" panose="020B0604020202020204" pitchFamily="34" charset="0"/>
              <a:buChar char="•"/>
            </a:pPr>
            <a:r>
              <a:rPr lang="en-US" sz="2000" b="0" dirty="0">
                <a:solidFill>
                  <a:srgbClr val="4D4D4D"/>
                </a:solidFill>
                <a:ea typeface="+mn-lt"/>
                <a:cs typeface="+mn-lt"/>
              </a:rPr>
              <a:t>Suitability and quality of the measures to </a:t>
            </a:r>
            <a:r>
              <a:rPr lang="en-US" sz="2000" b="0" dirty="0" err="1">
                <a:solidFill>
                  <a:srgbClr val="4D4D4D"/>
                </a:solidFill>
                <a:ea typeface="+mn-lt"/>
                <a:cs typeface="+mn-lt"/>
              </a:rPr>
              <a:t>maximise</a:t>
            </a:r>
            <a:r>
              <a:rPr lang="en-US" sz="2000" b="0" dirty="0">
                <a:solidFill>
                  <a:srgbClr val="4D4D4D"/>
                </a:solidFill>
                <a:ea typeface="+mn-lt"/>
                <a:cs typeface="+mn-lt"/>
              </a:rPr>
              <a:t> expected outcomes and impacts, as set out in the dissemination and exploitation plan, including communication activities.</a:t>
            </a:r>
            <a:endParaRPr lang="en-US" dirty="0">
              <a:solidFill>
                <a:srgbClr val="931680"/>
              </a:solidFill>
              <a:ea typeface="+mn-lt"/>
              <a:cs typeface="+mn-lt"/>
            </a:endParaRPr>
          </a:p>
          <a:p>
            <a:pPr lvl="1">
              <a:spcBef>
                <a:spcPts val="2400"/>
              </a:spcBef>
            </a:pPr>
            <a:r>
              <a:rPr lang="en-US" sz="2000" dirty="0">
                <a:solidFill>
                  <a:srgbClr val="4D4D4D"/>
                </a:solidFill>
                <a:cs typeface="Arial"/>
              </a:rPr>
              <a:t>Excellence and implementation criteria are unchanged.</a:t>
            </a:r>
            <a:endParaRPr lang="en-US" sz="2000" b="0" dirty="0">
              <a:solidFill>
                <a:srgbClr val="4D4D4D"/>
              </a:solidFill>
              <a:cs typeface="Arial"/>
            </a:endParaRPr>
          </a:p>
        </p:txBody>
      </p:sp>
      <p:grpSp>
        <p:nvGrpSpPr>
          <p:cNvPr id="4" name="Group 3"/>
          <p:cNvGrpSpPr/>
          <p:nvPr/>
        </p:nvGrpSpPr>
        <p:grpSpPr>
          <a:xfrm>
            <a:off x="838200" y="333131"/>
            <a:ext cx="864000" cy="864000"/>
            <a:chOff x="1069009" y="3735593"/>
            <a:chExt cx="864000" cy="864000"/>
          </a:xfrm>
        </p:grpSpPr>
        <p:sp>
          <p:nvSpPr>
            <p:cNvPr id="5" name="Oval 4"/>
            <p:cNvSpPr/>
            <p:nvPr/>
          </p:nvSpPr>
          <p:spPr>
            <a:xfrm>
              <a:off x="1069009" y="3735593"/>
              <a:ext cx="864000" cy="86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768" y="3769828"/>
              <a:ext cx="792482" cy="795530"/>
            </a:xfrm>
            <a:prstGeom prst="rect">
              <a:avLst/>
            </a:prstGeom>
          </p:spPr>
        </p:pic>
      </p:grpSp>
    </p:spTree>
    <p:extLst>
      <p:ext uri="{BB962C8B-B14F-4D97-AF65-F5344CB8AC3E}">
        <p14:creationId xmlns:p14="http://schemas.microsoft.com/office/powerpoint/2010/main" val="9119830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2800" y="482860"/>
            <a:ext cx="9436765" cy="564543"/>
          </a:xfrm>
        </p:spPr>
        <p:txBody>
          <a:bodyPr/>
          <a:lstStyle/>
          <a:p>
            <a:r>
              <a:rPr lang="en-GB" sz="3600" dirty="0"/>
              <a:t>Updates Application form part </a:t>
            </a:r>
            <a:r>
              <a:rPr lang="en-GB" dirty="0"/>
              <a:t>B – Impact</a:t>
            </a:r>
            <a:endParaRPr lang="en-GB" sz="3600" dirty="0">
              <a:cs typeface="Arial"/>
            </a:endParaRPr>
          </a:p>
        </p:txBody>
      </p:sp>
      <p:grpSp>
        <p:nvGrpSpPr>
          <p:cNvPr id="4" name="Group 3"/>
          <p:cNvGrpSpPr/>
          <p:nvPr/>
        </p:nvGrpSpPr>
        <p:grpSpPr>
          <a:xfrm>
            <a:off x="838200" y="333131"/>
            <a:ext cx="864000" cy="864000"/>
            <a:chOff x="10070085" y="4807760"/>
            <a:chExt cx="864000" cy="864000"/>
          </a:xfrm>
        </p:grpSpPr>
        <p:sp>
          <p:nvSpPr>
            <p:cNvPr id="5" name="Oval 4"/>
            <p:cNvSpPr/>
            <p:nvPr/>
          </p:nvSpPr>
          <p:spPr>
            <a:xfrm>
              <a:off x="10070085" y="4807760"/>
              <a:ext cx="864000" cy="864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4320" y="4841995"/>
              <a:ext cx="795530" cy="795530"/>
            </a:xfrm>
            <a:prstGeom prst="rect">
              <a:avLst/>
            </a:prstGeom>
          </p:spPr>
        </p:pic>
      </p:grpSp>
      <p:sp>
        <p:nvSpPr>
          <p:cNvPr id="3" name="Text Placeholder 2">
            <a:extLst>
              <a:ext uri="{FF2B5EF4-FFF2-40B4-BE49-F238E27FC236}">
                <a16:creationId xmlns:a16="http://schemas.microsoft.com/office/drawing/2014/main" id="{71014F32-EE77-94E0-71CD-3E739C8CA89F}"/>
              </a:ext>
            </a:extLst>
          </p:cNvPr>
          <p:cNvSpPr txBox="1">
            <a:spLocks/>
          </p:cNvSpPr>
          <p:nvPr/>
        </p:nvSpPr>
        <p:spPr>
          <a:xfrm>
            <a:off x="838199" y="1197963"/>
            <a:ext cx="10515600" cy="1938992"/>
          </a:xfrm>
          <a:prstGeom prst="rect">
            <a:avLst/>
          </a:prstGeom>
        </p:spPr>
        <p:txBody>
          <a:bodyPr vert="horz" lIns="91440" tIns="45720" rIns="91440" bIns="45720" rtlCol="0" anchor="t">
            <a:sp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b="0" dirty="0" err="1">
                <a:solidFill>
                  <a:schemeClr val="tx1"/>
                </a:solidFill>
                <a:ea typeface="+mn-lt"/>
                <a:cs typeface="+mn-lt"/>
              </a:rPr>
              <a:t>Where</a:t>
            </a:r>
            <a:r>
              <a:rPr lang="it-IT" b="0" dirty="0">
                <a:solidFill>
                  <a:schemeClr val="tx1"/>
                </a:solidFill>
                <a:ea typeface="+mn-lt"/>
                <a:cs typeface="+mn-lt"/>
              </a:rPr>
              <a:t> </a:t>
            </a:r>
            <a:r>
              <a:rPr lang="it-IT" b="0" dirty="0" err="1">
                <a:solidFill>
                  <a:schemeClr val="tx1"/>
                </a:solidFill>
                <a:ea typeface="+mn-lt"/>
                <a:cs typeface="+mn-lt"/>
              </a:rPr>
              <a:t>applicable</a:t>
            </a:r>
            <a:r>
              <a:rPr lang="it-IT" b="0" dirty="0">
                <a:solidFill>
                  <a:schemeClr val="tx1"/>
                </a:solidFill>
                <a:ea typeface="+mn-lt"/>
                <a:cs typeface="+mn-lt"/>
              </a:rPr>
              <a:t>, and </a:t>
            </a:r>
            <a:r>
              <a:rPr lang="it-IT" b="0" dirty="0" err="1">
                <a:solidFill>
                  <a:schemeClr val="tx1"/>
                </a:solidFill>
                <a:ea typeface="+mn-lt"/>
                <a:cs typeface="+mn-lt"/>
              </a:rPr>
              <a:t>excluding</a:t>
            </a:r>
            <a:r>
              <a:rPr lang="it-IT" b="0" dirty="0">
                <a:solidFill>
                  <a:schemeClr val="tx1"/>
                </a:solidFill>
                <a:ea typeface="+mn-lt"/>
                <a:cs typeface="+mn-lt"/>
              </a:rPr>
              <a:t> ERC, EIC and </a:t>
            </a:r>
            <a:r>
              <a:rPr lang="it-IT" b="0" dirty="0" err="1">
                <a:solidFill>
                  <a:schemeClr val="tx1"/>
                </a:solidFill>
                <a:ea typeface="+mn-lt"/>
                <a:cs typeface="+mn-lt"/>
              </a:rPr>
              <a:t>MSCA</a:t>
            </a:r>
            <a:r>
              <a:rPr lang="it-IT" b="0" dirty="0">
                <a:solidFill>
                  <a:schemeClr val="tx1"/>
                </a:solidFill>
                <a:ea typeface="+mn-lt"/>
                <a:cs typeface="+mn-lt"/>
              </a:rPr>
              <a:t> actions:</a:t>
            </a:r>
            <a:endParaRPr lang="en-US" b="0" dirty="0">
              <a:solidFill>
                <a:schemeClr val="tx1"/>
              </a:solidFill>
              <a:ea typeface="+mn-lt"/>
              <a:cs typeface="+mn-lt"/>
            </a:endParaRPr>
          </a:p>
          <a:p>
            <a:endParaRPr lang="it-IT" dirty="0">
              <a:solidFill>
                <a:schemeClr val="tx1"/>
              </a:solidFill>
              <a:ea typeface="+mn-lt"/>
              <a:cs typeface="+mn-lt"/>
            </a:endParaRPr>
          </a:p>
          <a:p>
            <a:r>
              <a:rPr lang="it-IT" dirty="0">
                <a:solidFill>
                  <a:schemeClr val="tx1"/>
                </a:solidFill>
                <a:ea typeface="+mn-lt"/>
                <a:cs typeface="+mn-lt"/>
              </a:rPr>
              <a:t>Impact </a:t>
            </a:r>
            <a:r>
              <a:rPr lang="it-IT" dirty="0" err="1">
                <a:solidFill>
                  <a:schemeClr val="tx1"/>
                </a:solidFill>
                <a:ea typeface="+mn-lt"/>
                <a:cs typeface="+mn-lt"/>
              </a:rPr>
              <a:t>criterion</a:t>
            </a:r>
            <a:r>
              <a:rPr lang="it-IT" dirty="0">
                <a:solidFill>
                  <a:schemeClr val="tx1"/>
                </a:solidFill>
                <a:ea typeface="+mn-lt"/>
                <a:cs typeface="+mn-lt"/>
              </a:rPr>
              <a:t> </a:t>
            </a:r>
            <a:r>
              <a:rPr lang="it-IT" dirty="0" err="1">
                <a:solidFill>
                  <a:schemeClr val="tx1"/>
                </a:solidFill>
                <a:ea typeface="+mn-lt"/>
                <a:cs typeface="+mn-lt"/>
              </a:rPr>
              <a:t>Section</a:t>
            </a:r>
            <a:r>
              <a:rPr lang="it-IT" dirty="0">
                <a:solidFill>
                  <a:schemeClr val="tx1"/>
                </a:solidFill>
                <a:ea typeface="+mn-lt"/>
                <a:cs typeface="+mn-lt"/>
              </a:rPr>
              <a:t> 2.1</a:t>
            </a:r>
            <a:endParaRPr lang="en-US" dirty="0">
              <a:solidFill>
                <a:schemeClr val="tx1"/>
              </a:solidFill>
              <a:ea typeface="+mn-lt"/>
              <a:cs typeface="+mn-lt"/>
            </a:endParaRPr>
          </a:p>
          <a:p>
            <a:endParaRPr lang="en-US" dirty="0">
              <a:solidFill>
                <a:schemeClr val="tx1"/>
              </a:solidFill>
              <a:ea typeface="+mn-lt"/>
              <a:cs typeface="+mn-lt"/>
            </a:endParaRPr>
          </a:p>
          <a:p>
            <a:pPr marL="342900" indent="-342900">
              <a:buFont typeface="Arial"/>
              <a:buChar char="•"/>
            </a:pPr>
            <a:r>
              <a:rPr lang="it-IT" b="0" dirty="0">
                <a:solidFill>
                  <a:schemeClr val="tx1"/>
                </a:solidFill>
                <a:ea typeface="+mn-lt"/>
                <a:cs typeface="+mn-lt"/>
              </a:rPr>
              <a:t>No </a:t>
            </a:r>
            <a:r>
              <a:rPr lang="it-IT" b="0" dirty="0" err="1">
                <a:solidFill>
                  <a:schemeClr val="tx1"/>
                </a:solidFill>
                <a:ea typeface="+mn-lt"/>
                <a:cs typeface="+mn-lt"/>
              </a:rPr>
              <a:t>longer</a:t>
            </a:r>
            <a:r>
              <a:rPr lang="it-IT" b="0" dirty="0">
                <a:solidFill>
                  <a:schemeClr val="tx1"/>
                </a:solidFill>
                <a:ea typeface="+mn-lt"/>
                <a:cs typeface="+mn-lt"/>
              </a:rPr>
              <a:t> </a:t>
            </a:r>
            <a:r>
              <a:rPr lang="it-IT" b="0" dirty="0" err="1">
                <a:solidFill>
                  <a:schemeClr val="tx1"/>
                </a:solidFill>
                <a:ea typeface="+mn-lt"/>
                <a:cs typeface="+mn-lt"/>
              </a:rPr>
              <a:t>need</a:t>
            </a:r>
            <a:r>
              <a:rPr lang="it-IT" b="0" dirty="0">
                <a:solidFill>
                  <a:schemeClr val="tx1"/>
                </a:solidFill>
                <a:ea typeface="+mn-lt"/>
                <a:cs typeface="+mn-lt"/>
              </a:rPr>
              <a:t> to </a:t>
            </a:r>
            <a:r>
              <a:rPr lang="it-IT" b="0" dirty="0" err="1">
                <a:solidFill>
                  <a:schemeClr val="tx1"/>
                </a:solidFill>
                <a:ea typeface="+mn-lt"/>
                <a:cs typeface="+mn-lt"/>
              </a:rPr>
              <a:t>explain</a:t>
            </a:r>
            <a:r>
              <a:rPr lang="it-IT" b="0" dirty="0">
                <a:solidFill>
                  <a:schemeClr val="tx1"/>
                </a:solidFill>
                <a:ea typeface="+mn-lt"/>
                <a:cs typeface="+mn-lt"/>
              </a:rPr>
              <a:t> the </a:t>
            </a:r>
            <a:r>
              <a:rPr lang="it-IT" dirty="0">
                <a:solidFill>
                  <a:schemeClr val="tx1"/>
                </a:solidFill>
                <a:ea typeface="+mn-lt"/>
                <a:cs typeface="+mn-lt"/>
              </a:rPr>
              <a:t>general </a:t>
            </a:r>
            <a:r>
              <a:rPr lang="it-IT" b="0" dirty="0" err="1">
                <a:solidFill>
                  <a:schemeClr val="tx1"/>
                </a:solidFill>
                <a:ea typeface="+mn-lt"/>
                <a:cs typeface="+mn-lt"/>
              </a:rPr>
              <a:t>scientific</a:t>
            </a:r>
            <a:r>
              <a:rPr lang="it-IT" b="0" dirty="0">
                <a:solidFill>
                  <a:schemeClr val="tx1"/>
                </a:solidFill>
                <a:ea typeface="+mn-lt"/>
                <a:cs typeface="+mn-lt"/>
              </a:rPr>
              <a:t>, </a:t>
            </a:r>
            <a:r>
              <a:rPr lang="it-IT" b="0" dirty="0" err="1">
                <a:solidFill>
                  <a:schemeClr val="tx1"/>
                </a:solidFill>
                <a:ea typeface="+mn-lt"/>
                <a:cs typeface="+mn-lt"/>
              </a:rPr>
              <a:t>economic</a:t>
            </a:r>
            <a:r>
              <a:rPr lang="it-IT" b="0" dirty="0">
                <a:solidFill>
                  <a:schemeClr val="tx1"/>
                </a:solidFill>
                <a:ea typeface="+mn-lt"/>
                <a:cs typeface="+mn-lt"/>
              </a:rPr>
              <a:t> and </a:t>
            </a:r>
            <a:r>
              <a:rPr lang="it-IT" b="0" dirty="0" err="1">
                <a:solidFill>
                  <a:schemeClr val="tx1"/>
                </a:solidFill>
                <a:ea typeface="+mn-lt"/>
                <a:cs typeface="+mn-lt"/>
              </a:rPr>
              <a:t>societal</a:t>
            </a:r>
            <a:r>
              <a:rPr lang="it-IT" b="0" dirty="0">
                <a:solidFill>
                  <a:schemeClr val="tx1"/>
                </a:solidFill>
                <a:ea typeface="+mn-lt"/>
                <a:cs typeface="+mn-lt"/>
              </a:rPr>
              <a:t> </a:t>
            </a:r>
            <a:r>
              <a:rPr lang="it-IT" b="0" dirty="0" err="1">
                <a:solidFill>
                  <a:schemeClr val="tx1"/>
                </a:solidFill>
                <a:ea typeface="+mn-lt"/>
                <a:cs typeface="+mn-lt"/>
              </a:rPr>
              <a:t>expected</a:t>
            </a:r>
            <a:r>
              <a:rPr lang="it-IT" b="0" dirty="0">
                <a:solidFill>
                  <a:schemeClr val="tx1"/>
                </a:solidFill>
                <a:ea typeface="+mn-lt"/>
                <a:cs typeface="+mn-lt"/>
              </a:rPr>
              <a:t> </a:t>
            </a:r>
            <a:r>
              <a:rPr lang="it-IT" dirty="0">
                <a:solidFill>
                  <a:schemeClr val="tx1"/>
                </a:solidFill>
                <a:ea typeface="+mn-lt"/>
                <a:cs typeface="+mn-lt"/>
              </a:rPr>
              <a:t>impacts </a:t>
            </a:r>
            <a:r>
              <a:rPr lang="it-IT" b="0" dirty="0" err="1">
                <a:solidFill>
                  <a:schemeClr val="tx1"/>
                </a:solidFill>
                <a:ea typeface="+mn-lt"/>
                <a:cs typeface="+mn-lt"/>
              </a:rPr>
              <a:t>as</a:t>
            </a:r>
            <a:r>
              <a:rPr lang="it-IT" b="0" dirty="0">
                <a:solidFill>
                  <a:schemeClr val="tx1"/>
                </a:solidFill>
                <a:ea typeface="+mn-lt"/>
                <a:cs typeface="+mn-lt"/>
              </a:rPr>
              <a:t> </a:t>
            </a:r>
            <a:r>
              <a:rPr lang="it-IT" b="0" dirty="0" err="1">
                <a:solidFill>
                  <a:schemeClr val="tx1"/>
                </a:solidFill>
                <a:ea typeface="+mn-lt"/>
                <a:cs typeface="+mn-lt"/>
              </a:rPr>
              <a:t>they</a:t>
            </a:r>
            <a:r>
              <a:rPr lang="it-IT" b="0" dirty="0">
                <a:solidFill>
                  <a:schemeClr val="tx1"/>
                </a:solidFill>
                <a:ea typeface="+mn-lt"/>
                <a:cs typeface="+mn-lt"/>
              </a:rPr>
              <a:t> are </a:t>
            </a:r>
            <a:r>
              <a:rPr lang="it-IT" b="0" dirty="0" err="1">
                <a:solidFill>
                  <a:schemeClr val="tx1"/>
                </a:solidFill>
                <a:ea typeface="+mn-lt"/>
                <a:cs typeface="+mn-lt"/>
              </a:rPr>
              <a:t>already</a:t>
            </a:r>
            <a:r>
              <a:rPr lang="it-IT" b="0" dirty="0">
                <a:solidFill>
                  <a:schemeClr val="tx1"/>
                </a:solidFill>
                <a:ea typeface="+mn-lt"/>
                <a:cs typeface="+mn-lt"/>
              </a:rPr>
              <a:t> </a:t>
            </a:r>
            <a:r>
              <a:rPr lang="it-IT" b="0" dirty="0" err="1">
                <a:solidFill>
                  <a:schemeClr val="tx1"/>
                </a:solidFill>
                <a:ea typeface="+mn-lt"/>
                <a:cs typeface="+mn-lt"/>
              </a:rPr>
              <a:t>taken</a:t>
            </a:r>
            <a:r>
              <a:rPr lang="it-IT" b="0" dirty="0">
                <a:solidFill>
                  <a:schemeClr val="tx1"/>
                </a:solidFill>
                <a:ea typeface="+mn-lt"/>
                <a:cs typeface="+mn-lt"/>
              </a:rPr>
              <a:t> </a:t>
            </a:r>
            <a:r>
              <a:rPr lang="it-IT" b="0" dirty="0" err="1">
                <a:solidFill>
                  <a:schemeClr val="tx1"/>
                </a:solidFill>
                <a:ea typeface="+mn-lt"/>
                <a:cs typeface="+mn-lt"/>
              </a:rPr>
              <a:t>into</a:t>
            </a:r>
            <a:r>
              <a:rPr lang="it-IT" b="0" dirty="0">
                <a:solidFill>
                  <a:schemeClr val="tx1"/>
                </a:solidFill>
                <a:ea typeface="+mn-lt"/>
                <a:cs typeface="+mn-lt"/>
              </a:rPr>
              <a:t> account in the </a:t>
            </a:r>
            <a:r>
              <a:rPr lang="it-IT" b="0" dirty="0" err="1">
                <a:solidFill>
                  <a:schemeClr val="tx1"/>
                </a:solidFill>
                <a:ea typeface="+mn-lt"/>
                <a:cs typeface="+mn-lt"/>
              </a:rPr>
              <a:t>topic</a:t>
            </a:r>
            <a:r>
              <a:rPr lang="it-IT" b="0" dirty="0">
                <a:solidFill>
                  <a:schemeClr val="tx1"/>
                </a:solidFill>
                <a:ea typeface="+mn-lt"/>
                <a:cs typeface="+mn-lt"/>
              </a:rPr>
              <a:t> </a:t>
            </a:r>
            <a:r>
              <a:rPr lang="it-IT" b="0" dirty="0" err="1">
                <a:solidFill>
                  <a:schemeClr val="tx1"/>
                </a:solidFill>
                <a:ea typeface="+mn-lt"/>
                <a:cs typeface="+mn-lt"/>
              </a:rPr>
              <a:t>expected</a:t>
            </a:r>
            <a:r>
              <a:rPr lang="it-IT" b="0" dirty="0">
                <a:solidFill>
                  <a:schemeClr val="tx1"/>
                </a:solidFill>
                <a:ea typeface="+mn-lt"/>
                <a:cs typeface="+mn-lt"/>
              </a:rPr>
              <a:t> impact.</a:t>
            </a:r>
            <a:endParaRPr lang="en-US" dirty="0">
              <a:solidFill>
                <a:schemeClr val="tx1"/>
              </a:solidFill>
              <a:ea typeface="+mn-lt"/>
              <a:cs typeface="+mn-lt"/>
            </a:endParaRPr>
          </a:p>
        </p:txBody>
      </p:sp>
      <p:pic>
        <p:nvPicPr>
          <p:cNvPr id="8" name="Picture 7" descr="A screenshot of a computer&#10;&#10;AI-generated content may be incorrect.">
            <a:extLst>
              <a:ext uri="{FF2B5EF4-FFF2-40B4-BE49-F238E27FC236}">
                <a16:creationId xmlns:a16="http://schemas.microsoft.com/office/drawing/2014/main" id="{0348571D-5616-850A-A5E0-31026FC678B7}"/>
              </a:ext>
            </a:extLst>
          </p:cNvPr>
          <p:cNvPicPr>
            <a:picLocks noChangeAspect="1"/>
          </p:cNvPicPr>
          <p:nvPr/>
        </p:nvPicPr>
        <p:blipFill>
          <a:blip r:embed="rId3"/>
          <a:stretch>
            <a:fillRect/>
          </a:stretch>
        </p:blipFill>
        <p:spPr>
          <a:xfrm>
            <a:off x="2110159" y="3258350"/>
            <a:ext cx="7219579" cy="3396591"/>
          </a:xfrm>
          <a:prstGeom prst="rect">
            <a:avLst/>
          </a:prstGeom>
        </p:spPr>
      </p:pic>
    </p:spTree>
    <p:extLst>
      <p:ext uri="{BB962C8B-B14F-4D97-AF65-F5344CB8AC3E}">
        <p14:creationId xmlns:p14="http://schemas.microsoft.com/office/powerpoint/2010/main" val="10202648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Accent 7">
      <a:dk1>
        <a:srgbClr val="4D4D4D"/>
      </a:dk1>
      <a:lt1>
        <a:srgbClr val="FFFFFF"/>
      </a:lt1>
      <a:dk2>
        <a:srgbClr val="004494"/>
      </a:dk2>
      <a:lt2>
        <a:srgbClr val="D3E8F9"/>
      </a:lt2>
      <a:accent1>
        <a:srgbClr val="F39E0C"/>
      </a:accent1>
      <a:accent2>
        <a:srgbClr val="931680"/>
      </a:accent2>
      <a:accent3>
        <a:srgbClr val="0F5364"/>
      </a:accent3>
      <a:accent4>
        <a:srgbClr val="B0D10E"/>
      </a:accent4>
      <a:accent5>
        <a:srgbClr val="A2D5D0"/>
      </a:accent5>
      <a:accent6>
        <a:srgbClr val="009EE0"/>
      </a:accent6>
      <a:hlink>
        <a:srgbClr val="004494"/>
      </a:hlink>
      <a:folHlink>
        <a:srgbClr val="004494"/>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Corporate_PPT_Template" id="{9E25CBC4-264C-4E5F-8DDF-C73C2B944108}" vid="{63966CC3-CC63-46CF-BE8C-07ABBDCD622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CFDF3D715AA394A9B15E0E0FAA07E37" ma:contentTypeVersion="12" ma:contentTypeDescription="Create a new document." ma:contentTypeScope="" ma:versionID="2114c21960106c22f7100e3f238ce201">
  <xsd:schema xmlns:xsd="http://www.w3.org/2001/XMLSchema" xmlns:xs="http://www.w3.org/2001/XMLSchema" xmlns:p="http://schemas.microsoft.com/office/2006/metadata/properties" xmlns:ns2="33e07890-6196-4e26-9dd2-53178dae8e48" xmlns:ns3="faa54b14-608b-44ba-8621-4287d9574b27" targetNamespace="http://schemas.microsoft.com/office/2006/metadata/properties" ma:root="true" ma:fieldsID="6a69dc6e16dd4d4acab2753bd489e84f" ns2:_="" ns3:_="">
    <xsd:import namespace="33e07890-6196-4e26-9dd2-53178dae8e48"/>
    <xsd:import namespace="faa54b14-608b-44ba-8621-4287d9574b2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ObjectDetectorVersions" minOccurs="0"/>
                <xsd:element ref="ns2:MediaServiceSearchPropertie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e07890-6196-4e26-9dd2-53178dae8e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aa54b14-608b-44ba-8621-4287d9574b2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92E5D0D-A79B-418D-A07D-9F3951B9B6D6}">
  <ds:schemaRefs>
    <ds:schemaRef ds:uri="33e07890-6196-4e26-9dd2-53178dae8e48"/>
    <ds:schemaRef ds:uri="faa54b14-608b-44ba-8621-4287d9574b2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CC6CC188-28D1-4FE6-A063-E8E9940993EB}">
  <ds:schemaRefs>
    <ds:schemaRef ds:uri="http://schemas.microsoft.com/sharepoint/v3/contenttype/forms"/>
  </ds:schemaRefs>
</ds:datastoreItem>
</file>

<file path=customXml/itemProps3.xml><?xml version="1.0" encoding="utf-8"?>
<ds:datastoreItem xmlns:ds="http://schemas.openxmlformats.org/officeDocument/2006/customXml" ds:itemID="{4D19AE0A-903E-43F3-941B-8354523339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e07890-6196-4e26-9dd2-53178dae8e48"/>
    <ds:schemaRef ds:uri="faa54b14-608b-44ba-8621-4287d9574b2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18</TotalTime>
  <Words>1026</Words>
  <Application>Microsoft Office PowerPoint</Application>
  <PresentationFormat>Widescreen</PresentationFormat>
  <Paragraphs>93</Paragraphs>
  <Slides>19</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EC Square Sans Pro</vt:lpstr>
      <vt:lpstr>EC Square Sans Pro Light</vt:lpstr>
      <vt:lpstr>Office Theme</vt:lpstr>
      <vt:lpstr>PowerPoint Presentation</vt:lpstr>
      <vt:lpstr>Agenda</vt:lpstr>
      <vt:lpstr>Novelties in WP 2026-2027</vt:lpstr>
      <vt:lpstr>Upcoming info days</vt:lpstr>
      <vt:lpstr>Novelties in the application process</vt:lpstr>
      <vt:lpstr>Outline</vt:lpstr>
      <vt:lpstr>Update of evaluation criteria and application forms</vt:lpstr>
      <vt:lpstr>Updated criterion RIA, IA, CSA, COFUND</vt:lpstr>
      <vt:lpstr>Updates Application form part B – Impact</vt:lpstr>
      <vt:lpstr>Updates Application form part B – Impact</vt:lpstr>
      <vt:lpstr>Updates Application form part B – Implementation</vt:lpstr>
      <vt:lpstr>Reduction in page limits</vt:lpstr>
      <vt:lpstr>Reduction of overall TTG  in two-stage calls</vt:lpstr>
      <vt:lpstr>Reduction of overall TTG in two-stage calls</vt:lpstr>
      <vt:lpstr>Economic Security</vt:lpstr>
      <vt:lpstr>Economic Security</vt:lpstr>
      <vt:lpstr>Newly associated countries</vt:lpstr>
      <vt:lpstr>Newly associated countries</vt:lpstr>
      <vt:lpstr>PowerPoint Presentation</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ZACHARIADOU Eleftheria (RTD-EXT)</dc:creator>
  <cp:lastModifiedBy>MARGANNE Olivier (RTD-EXT)</cp:lastModifiedBy>
  <cp:revision>41</cp:revision>
  <cp:lastPrinted>2023-10-05T08:26:50Z</cp:lastPrinted>
  <dcterms:created xsi:type="dcterms:W3CDTF">2020-12-04T09:35:19Z</dcterms:created>
  <dcterms:modified xsi:type="dcterms:W3CDTF">2026-01-19T21:57:39Z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0x010100ECFDF3D715AA394A9B15E0E0FAA07E37</vt:lpwstr>
  </property>
  <property fmtid="{D5CDD505-2E9C-101B-9397-08002B2CF9AE}" pid="3" name="_dlc_DocIdItemGuid">
    <vt:lpwstr>5444eadd-fab6-4f11-abfc-7125f06e0e9a</vt:lpwstr>
  </property>
  <property fmtid="{D5CDD505-2E9C-101B-9397-08002B2CF9AE}" pid="4" name="MSIP_Label_6bd9ddd1-4d20-43f6-abfa-fc3c07406f94_Enabled">
    <vt:lpwstr>true</vt:lpwstr>
  </property>
  <property fmtid="{D5CDD505-2E9C-101B-9397-08002B2CF9AE}" pid="5" name="MSIP_Label_6bd9ddd1-4d20-43f6-abfa-fc3c07406f94_SetDate">
    <vt:lpwstr>2023-09-27T05:40:04Z</vt:lpwstr>
  </property>
  <property fmtid="{D5CDD505-2E9C-101B-9397-08002B2CF9AE}" pid="6" name="MSIP_Label_6bd9ddd1-4d20-43f6-abfa-fc3c07406f94_Method">
    <vt:lpwstr>Standard</vt:lpwstr>
  </property>
  <property fmtid="{D5CDD505-2E9C-101B-9397-08002B2CF9AE}" pid="7" name="MSIP_Label_6bd9ddd1-4d20-43f6-abfa-fc3c07406f94_Name">
    <vt:lpwstr>Commission Use</vt:lpwstr>
  </property>
  <property fmtid="{D5CDD505-2E9C-101B-9397-08002B2CF9AE}" pid="8" name="MSIP_Label_6bd9ddd1-4d20-43f6-abfa-fc3c07406f94_SiteId">
    <vt:lpwstr>b24c8b06-522c-46fe-9080-70926f8dddb1</vt:lpwstr>
  </property>
  <property fmtid="{D5CDD505-2E9C-101B-9397-08002B2CF9AE}" pid="9" name="MSIP_Label_6bd9ddd1-4d20-43f6-abfa-fc3c07406f94_ActionId">
    <vt:lpwstr>d83cfae6-8829-4f89-a924-e6d3b2992765</vt:lpwstr>
  </property>
  <property fmtid="{D5CDD505-2E9C-101B-9397-08002B2CF9AE}" pid="10" name="MSIP_Label_6bd9ddd1-4d20-43f6-abfa-fc3c07406f94_ContentBits">
    <vt:lpwstr>0</vt:lpwstr>
  </property>
</Properties>
</file>